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sldIdLst>
    <p:sldId id="256" r:id="rId2"/>
    <p:sldId id="257" r:id="rId3"/>
    <p:sldId id="258" r:id="rId4"/>
    <p:sldId id="259" r:id="rId5"/>
    <p:sldId id="260" r:id="rId6"/>
    <p:sldId id="261" r:id="rId7"/>
    <p:sldId id="263" r:id="rId8"/>
    <p:sldId id="262" r:id="rId9"/>
    <p:sldId id="264" r:id="rId10"/>
    <p:sldId id="265" r:id="rId11"/>
    <p:sldId id="266" r:id="rId12"/>
    <p:sldId id="296" r:id="rId13"/>
    <p:sldId id="29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8" r:id="rId42"/>
    <p:sldId id="295"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418775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1375147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3167758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45684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2093167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52296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6/21/2023</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217652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409015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182938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23985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6/21/2023</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‹N›</a:t>
            </a:fld>
            <a:endParaRPr lang="en-US"/>
          </a:p>
        </p:txBody>
      </p:sp>
    </p:spTree>
    <p:extLst>
      <p:ext uri="{BB962C8B-B14F-4D97-AF65-F5344CB8AC3E}">
        <p14:creationId xmlns:p14="http://schemas.microsoft.com/office/powerpoint/2010/main" val="372437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6/21/2023</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‹N›</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901239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9" r:id="rId6"/>
    <p:sldLayoutId id="2147483754" r:id="rId7"/>
    <p:sldLayoutId id="2147483755" r:id="rId8"/>
    <p:sldLayoutId id="2147483756" r:id="rId9"/>
    <p:sldLayoutId id="2147483758" r:id="rId10"/>
    <p:sldLayoutId id="2147483757"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672752" y="0"/>
            <a:ext cx="128647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vestiti, persona, Viso umano, paramento sacro&#10;&#10;Descrizione generata automaticamente">
            <a:extLst>
              <a:ext uri="{FF2B5EF4-FFF2-40B4-BE49-F238E27FC236}">
                <a16:creationId xmlns:a16="http://schemas.microsoft.com/office/drawing/2014/main" id="{F8E66274-6EEE-873D-AB37-C0F7A955ADE4}"/>
              </a:ext>
            </a:extLst>
          </p:cNvPr>
          <p:cNvPicPr>
            <a:picLocks noChangeAspect="1"/>
          </p:cNvPicPr>
          <p:nvPr/>
        </p:nvPicPr>
        <p:blipFill rotWithShape="1">
          <a:blip r:embed="rId3">
            <a:extLst>
              <a:ext uri="{28A0092B-C50C-407E-A947-70E740481C1C}">
                <a14:useLocalDpi xmlns:a14="http://schemas.microsoft.com/office/drawing/2010/main" val="0"/>
              </a:ext>
            </a:extLst>
          </a:blip>
          <a:srcRect l="780" t="11794" r="1443" b="43541"/>
          <a:stretch/>
        </p:blipFill>
        <p:spPr>
          <a:xfrm>
            <a:off x="-669746" y="-776"/>
            <a:ext cx="10930202" cy="6856448"/>
          </a:xfrm>
          <a:custGeom>
            <a:avLst/>
            <a:gdLst/>
            <a:ahLst/>
            <a:cxnLst/>
            <a:rect l="l" t="t" r="r" b="b"/>
            <a:pathLst>
              <a:path w="12168757" h="6856448">
                <a:moveTo>
                  <a:pt x="0" y="0"/>
                </a:moveTo>
                <a:lnTo>
                  <a:pt x="11275572" y="0"/>
                </a:lnTo>
                <a:lnTo>
                  <a:pt x="11279725" y="311311"/>
                </a:lnTo>
                <a:cubicBezTo>
                  <a:pt x="11362648" y="3365106"/>
                  <a:pt x="12638651" y="3558944"/>
                  <a:pt x="11981282" y="6618698"/>
                </a:cubicBezTo>
                <a:lnTo>
                  <a:pt x="11926949" y="6856448"/>
                </a:lnTo>
                <a:lnTo>
                  <a:pt x="0" y="6856448"/>
                </a:lnTo>
                <a:close/>
              </a:path>
            </a:pathLst>
          </a:custGeom>
        </p:spPr>
      </p:pic>
      <p:sp>
        <p:nvSpPr>
          <p:cNvPr id="6" name="Rettangolo 5">
            <a:extLst>
              <a:ext uri="{FF2B5EF4-FFF2-40B4-BE49-F238E27FC236}">
                <a16:creationId xmlns:a16="http://schemas.microsoft.com/office/drawing/2014/main" id="{F21AEE36-724D-6B23-0CAE-00285B385D93}"/>
              </a:ext>
            </a:extLst>
          </p:cNvPr>
          <p:cNvSpPr/>
          <p:nvPr/>
        </p:nvSpPr>
        <p:spPr>
          <a:xfrm>
            <a:off x="5823879" y="1695204"/>
            <a:ext cx="6073115" cy="1754326"/>
          </a:xfrm>
          <a:prstGeom prst="rect">
            <a:avLst/>
          </a:prstGeom>
          <a:noFill/>
        </p:spPr>
        <p:txBody>
          <a:bodyPr wrap="square" lIns="91440" tIns="45720" rIns="91440" bIns="45720">
            <a:spAutoFit/>
          </a:bodyPr>
          <a:lstStyle/>
          <a:p>
            <a:pPr algn="ctr"/>
            <a:r>
              <a:rPr lang="it-IT" sz="5400" b="1" i="1" spc="50" dirty="0">
                <a:ln w="0"/>
                <a:solidFill>
                  <a:schemeClr val="bg2"/>
                </a:solidFill>
                <a:effectLst>
                  <a:outerShdw blurRad="38100" dist="38100" dir="2700000" algn="tl">
                    <a:srgbClr val="000000">
                      <a:alpha val="43137"/>
                    </a:srgbClr>
                  </a:outerShdw>
                </a:effectLst>
                <a:latin typeface="Perpetua" panose="02020502060401020303" pitchFamily="18" charset="0"/>
              </a:rPr>
              <a:t>TO BLESSED</a:t>
            </a:r>
          </a:p>
          <a:p>
            <a:pPr algn="ctr"/>
            <a:r>
              <a:rPr lang="it-IT" sz="54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ANTONIO ROSMINI</a:t>
            </a:r>
          </a:p>
        </p:txBody>
      </p:sp>
      <p:sp>
        <p:nvSpPr>
          <p:cNvPr id="8" name="CasellaDiTesto 7">
            <a:extLst>
              <a:ext uri="{FF2B5EF4-FFF2-40B4-BE49-F238E27FC236}">
                <a16:creationId xmlns:a16="http://schemas.microsoft.com/office/drawing/2014/main" id="{DE614297-661E-5E2C-8DA9-BB514FDB5082}"/>
              </a:ext>
            </a:extLst>
          </p:cNvPr>
          <p:cNvSpPr txBox="1"/>
          <p:nvPr/>
        </p:nvSpPr>
        <p:spPr>
          <a:xfrm>
            <a:off x="6080360" y="1144058"/>
            <a:ext cx="6204856" cy="707886"/>
          </a:xfrm>
          <a:prstGeom prst="rect">
            <a:avLst/>
          </a:prstGeom>
          <a:noFill/>
        </p:spPr>
        <p:txBody>
          <a:bodyPr wrap="square">
            <a:spAutoFit/>
          </a:bodyPr>
          <a:lstStyle/>
          <a:p>
            <a:r>
              <a:rPr lang="it-IT" sz="4000" b="1" spc="50" dirty="0">
                <a:ln w="0"/>
                <a:solidFill>
                  <a:srgbClr val="002060"/>
                </a:solidFill>
                <a:effectLst>
                  <a:outerShdw blurRad="38100" dist="38100" dir="2700000" algn="tl">
                    <a:srgbClr val="000000">
                      <a:alpha val="43137"/>
                    </a:srgbClr>
                  </a:outerShdw>
                </a:effectLst>
                <a:latin typeface="EucrosiaUPC" panose="02020603050405020304" pitchFamily="18" charset="-34"/>
                <a:cs typeface="EucrosiaUPC" panose="02020603050405020304" pitchFamily="18" charset="-34"/>
              </a:rPr>
              <a:t>NOVENA 2023</a:t>
            </a:r>
            <a:endParaRPr lang="it-IT" sz="4000" dirty="0">
              <a:solidFill>
                <a:srgbClr val="002060"/>
              </a:solidFill>
              <a:latin typeface="EucrosiaUPC" panose="02020603050405020304" pitchFamily="18" charset="-34"/>
              <a:cs typeface="EucrosiaUPC" panose="02020603050405020304" pitchFamily="18" charset="-34"/>
            </a:endParaRPr>
          </a:p>
        </p:txBody>
      </p:sp>
      <p:sp>
        <p:nvSpPr>
          <p:cNvPr id="11" name="CasellaDiTesto 10">
            <a:extLst>
              <a:ext uri="{FF2B5EF4-FFF2-40B4-BE49-F238E27FC236}">
                <a16:creationId xmlns:a16="http://schemas.microsoft.com/office/drawing/2014/main" id="{14946440-8D5B-FA10-0994-2E551091647B}"/>
              </a:ext>
            </a:extLst>
          </p:cNvPr>
          <p:cNvSpPr txBox="1"/>
          <p:nvPr/>
        </p:nvSpPr>
        <p:spPr>
          <a:xfrm>
            <a:off x="6109499" y="3113330"/>
            <a:ext cx="6139542" cy="646331"/>
          </a:xfrm>
          <a:prstGeom prst="rect">
            <a:avLst/>
          </a:prstGeom>
          <a:noFill/>
        </p:spPr>
        <p:txBody>
          <a:bodyPr wrap="square">
            <a:spAutoFit/>
          </a:bodyPr>
          <a:lstStyle>
            <a:defPPr>
              <a:defRPr lang="it-IT"/>
            </a:defPPr>
            <a:lvl1pPr>
              <a:defRPr sz="4000" b="1" spc="50">
                <a:ln w="0"/>
                <a:solidFill>
                  <a:srgbClr val="002060"/>
                </a:solidFill>
                <a:effectLst>
                  <a:outerShdw blurRad="38100" dist="38100" dir="2700000" algn="tl">
                    <a:srgbClr val="000000">
                      <a:alpha val="43137"/>
                    </a:srgbClr>
                  </a:outerShdw>
                </a:effectLst>
                <a:latin typeface="EucrosiaUPC" panose="02020603050405020304" pitchFamily="18" charset="-34"/>
                <a:cs typeface="EucrosiaUPC" panose="02020603050405020304" pitchFamily="18" charset="-34"/>
              </a:defRPr>
            </a:lvl1pPr>
          </a:lstStyle>
          <a:p>
            <a:pPr algn="ctr"/>
            <a:r>
              <a:rPr lang="es-VE" sz="3600" i="1" dirty="0">
                <a:solidFill>
                  <a:schemeClr val="tx2">
                    <a:lumMod val="25000"/>
                    <a:lumOff val="75000"/>
                  </a:schemeClr>
                </a:solidFill>
              </a:rPr>
              <a:t>IN PRAYER FOR PEACE</a:t>
            </a:r>
            <a:endParaRPr lang="it-IT" sz="3600" i="1" dirty="0">
              <a:solidFill>
                <a:schemeClr val="tx2">
                  <a:lumMod val="25000"/>
                  <a:lumOff val="75000"/>
                </a:schemeClr>
              </a:solidFill>
            </a:endParaRPr>
          </a:p>
        </p:txBody>
      </p:sp>
      <p:sp>
        <p:nvSpPr>
          <p:cNvPr id="15" name="CasellaDiTesto 14">
            <a:extLst>
              <a:ext uri="{FF2B5EF4-FFF2-40B4-BE49-F238E27FC236}">
                <a16:creationId xmlns:a16="http://schemas.microsoft.com/office/drawing/2014/main" id="{E8043D4B-0178-FBF0-FB8A-118C9A611EF8}"/>
              </a:ext>
            </a:extLst>
          </p:cNvPr>
          <p:cNvSpPr txBox="1"/>
          <p:nvPr/>
        </p:nvSpPr>
        <p:spPr>
          <a:xfrm>
            <a:off x="5961269" y="3746710"/>
            <a:ext cx="6204856" cy="369332"/>
          </a:xfrm>
          <a:prstGeom prst="rect">
            <a:avLst/>
          </a:prstGeom>
          <a:noFill/>
        </p:spPr>
        <p:txBody>
          <a:bodyPr wrap="square">
            <a:spAutoFit/>
          </a:bodyPr>
          <a:lstStyle/>
          <a:p>
            <a:pPr algn="ctr"/>
            <a:r>
              <a:rPr lang="es-VE" sz="1800" b="1" i="1" dirty="0">
                <a:solidFill>
                  <a:srgbClr val="002060"/>
                </a:solidFill>
                <a:effectLst>
                  <a:outerShdw blurRad="38100" dist="38100" dir="2700000" algn="tl">
                    <a:srgbClr val="000000">
                      <a:alpha val="43137"/>
                    </a:srgbClr>
                  </a:outerShdw>
                </a:effectLst>
              </a:rPr>
              <a:t>22-30 JUNE</a:t>
            </a:r>
            <a:endParaRPr lang="it-IT" sz="1800" b="1" i="1" dirty="0">
              <a:solidFill>
                <a:srgbClr val="00206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054259463"/>
      </p:ext>
    </p:extLst>
  </p:cSld>
  <p:clrMapOvr>
    <a:masterClrMapping/>
  </p:clrMapOvr>
  <mc:AlternateContent xmlns:mc="http://schemas.openxmlformats.org/markup-compatibility/2006">
    <mc:Choice xmlns:p14="http://schemas.microsoft.com/office/powerpoint/2010/main" Requires="p14">
      <p:transition spd="med" p14:dur="700" advTm="10262">
        <p:fade/>
      </p:transition>
    </mc:Choice>
    <mc:Fallback>
      <p:transition spd="med" advTm="102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476672"/>
            <a:ext cx="12192000" cy="5976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5879976" y="1628800"/>
            <a:ext cx="7063558" cy="3416320"/>
          </a:xfrm>
          <a:prstGeom prst="rect">
            <a:avLst/>
          </a:prstGeom>
          <a:noFill/>
        </p:spPr>
        <p:txBody>
          <a:bodyPr wrap="square" lIns="91440" tIns="45720" rIns="91440" bIns="45720">
            <a:spAutoFit/>
          </a:bodyPr>
          <a:lstStyle/>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Peace where </a:t>
            </a:r>
          </a:p>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there is </a:t>
            </a:r>
          </a:p>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violence.</a:t>
            </a:r>
            <a:endParaRPr lang="it-IT" sz="72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1026" name="Picture 2" descr="CAMPANA DEI CADUTI (Rovereto) - 2023 Qué SABER antes de ir">
            <a:extLst>
              <a:ext uri="{FF2B5EF4-FFF2-40B4-BE49-F238E27FC236}">
                <a16:creationId xmlns:a16="http://schemas.microsoft.com/office/drawing/2014/main" id="{D464DFC8-43EA-1754-0ACC-4DB0D0CAA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6672"/>
            <a:ext cx="6921169"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998885"/>
      </p:ext>
    </p:extLst>
  </p:cSld>
  <p:clrMapOvr>
    <a:masterClrMapping/>
  </p:clrMapOvr>
  <mc:AlternateContent xmlns:mc="http://schemas.openxmlformats.org/markup-compatibility/2006">
    <mc:Choice xmlns:p14="http://schemas.microsoft.com/office/powerpoint/2010/main" Requires="p14">
      <p:transition spd="med" p14:dur="700" advTm="5884">
        <p:fade/>
      </p:transition>
    </mc:Choice>
    <mc:Fallback>
      <p:transition spd="med" advTm="5884">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1844824"/>
            <a:ext cx="11305256" cy="2862322"/>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We pray for peace in every situation of violence: in families, communities, villages, and countries.</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298896012"/>
      </p:ext>
    </p:extLst>
  </p:cSld>
  <p:clrMapOvr>
    <a:masterClrMapping/>
  </p:clrMapOvr>
  <mc:AlternateContent xmlns:mc="http://schemas.openxmlformats.org/markup-compatibility/2006">
    <mc:Choice xmlns:p14="http://schemas.microsoft.com/office/powerpoint/2010/main" Requires="p14">
      <p:transition spd="med" p14:dur="700" advTm="10584">
        <p:fade/>
      </p:transition>
    </mc:Choice>
    <mc:Fallback>
      <p:transition spd="med" advTm="1058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335360" y="476672"/>
            <a:ext cx="11449272" cy="470898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For peace in every situation where people think to solve problems with violence. For peace in every instance of discrimination, classism, exclusion, bullying. </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499144057"/>
      </p:ext>
    </p:extLst>
  </p:cSld>
  <p:clrMapOvr>
    <a:masterClrMapping/>
  </p:clrMapOvr>
  <mc:AlternateContent xmlns:mc="http://schemas.openxmlformats.org/markup-compatibility/2006">
    <mc:Choice xmlns:p14="http://schemas.microsoft.com/office/powerpoint/2010/main" Requires="p14">
      <p:transition spd="med" p14:dur="700" advTm="15776">
        <p:fade/>
      </p:transition>
    </mc:Choice>
    <mc:Fallback>
      <p:transition spd="med" advTm="1577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1487488" y="1340768"/>
            <a:ext cx="9361040" cy="3785652"/>
          </a:xfrm>
          <a:prstGeom prst="rect">
            <a:avLst/>
          </a:prstGeom>
          <a:noFill/>
        </p:spPr>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Grant us Lord, always, to live proximity, friendship, fraternity.</a:t>
            </a:r>
            <a:endParaRPr lang="it-IT"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396276473"/>
      </p:ext>
    </p:extLst>
  </p:cSld>
  <p:clrMapOvr>
    <a:masterClrMapping/>
  </p:clrMapOvr>
  <mc:AlternateContent xmlns:mc="http://schemas.openxmlformats.org/markup-compatibility/2006">
    <mc:Choice xmlns:p14="http://schemas.microsoft.com/office/powerpoint/2010/main" Requires="p14">
      <p:transition spd="med" p14:dur="700" advTm="10255">
        <p:fade/>
      </p:transition>
    </mc:Choice>
    <mc:Fallback>
      <p:transition spd="med" advTm="10255">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70" name="Picture 2" descr="Stresa – Naviga le isole Borromee">
            <a:extLst>
              <a:ext uri="{FF2B5EF4-FFF2-40B4-BE49-F238E27FC236}">
                <a16:creationId xmlns:a16="http://schemas.microsoft.com/office/drawing/2014/main" id="{BA98CF38-F40E-ABC2-A990-77AB2788D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260648"/>
            <a:ext cx="11496600" cy="6345324"/>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con angoli arrotondati 5">
            <a:extLst>
              <a:ext uri="{FF2B5EF4-FFF2-40B4-BE49-F238E27FC236}">
                <a16:creationId xmlns:a16="http://schemas.microsoft.com/office/drawing/2014/main" id="{F21AEE36-724D-6B23-0CAE-00285B385D93}"/>
              </a:ext>
            </a:extLst>
          </p:cNvPr>
          <p:cNvSpPr/>
          <p:nvPr/>
        </p:nvSpPr>
        <p:spPr>
          <a:xfrm>
            <a:off x="335360" y="1124744"/>
            <a:ext cx="11521280" cy="4188381"/>
          </a:xfrm>
          <a:prstGeom prst="roundRect">
            <a:avLst/>
          </a:prstGeom>
          <a:solidFill>
            <a:schemeClr val="bg1">
              <a:alpha val="61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Day 4: SUNDAY </a:t>
            </a:r>
          </a:p>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25 JUNE - XII OF ORDINARY TIME</a:t>
            </a:r>
            <a:endParaRPr lang="es-E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360243741"/>
      </p:ext>
    </p:extLst>
  </p:cSld>
  <p:clrMapOvr>
    <a:masterClrMapping/>
  </p:clrMapOvr>
  <mc:AlternateContent xmlns:mc="http://schemas.openxmlformats.org/markup-compatibility/2006">
    <mc:Choice xmlns:p14="http://schemas.microsoft.com/office/powerpoint/2010/main" Requires="p14">
      <p:transition spd="med" p14:dur="700" advTm="6663">
        <p:fade/>
      </p:transition>
    </mc:Choice>
    <mc:Fallback>
      <p:transition spd="med" advTm="6663">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476672"/>
            <a:ext cx="12192000" cy="5976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96688" y="2276872"/>
            <a:ext cx="7063558" cy="2308324"/>
          </a:xfrm>
          <a:prstGeom prst="rect">
            <a:avLst/>
          </a:prstGeom>
          <a:noFill/>
        </p:spPr>
        <p:txBody>
          <a:bodyPr wrap="square" lIns="91440" tIns="45720" rIns="91440" bIns="45720">
            <a:spAutoFit/>
          </a:bodyPr>
          <a:lstStyle/>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Peace where there is no dialogue.</a:t>
            </a:r>
            <a:endParaRPr lang="it-IT" sz="72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6146" name="Picture 2" descr="Casa natale di Antonio Rosmini | APT Rovereto e Vallagarina">
            <a:extLst>
              <a:ext uri="{FF2B5EF4-FFF2-40B4-BE49-F238E27FC236}">
                <a16:creationId xmlns:a16="http://schemas.microsoft.com/office/drawing/2014/main" id="{A5D87E30-B3BB-3833-915F-93F6A5BC31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56" r="16131"/>
          <a:stretch/>
        </p:blipFill>
        <p:spPr bwMode="auto">
          <a:xfrm>
            <a:off x="6847839" y="476672"/>
            <a:ext cx="5344161" cy="600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38378"/>
      </p:ext>
    </p:extLst>
  </p:cSld>
  <p:clrMapOvr>
    <a:masterClrMapping/>
  </p:clrMapOvr>
  <mc:AlternateContent xmlns:mc="http://schemas.openxmlformats.org/markup-compatibility/2006">
    <mc:Choice xmlns:p14="http://schemas.microsoft.com/office/powerpoint/2010/main" Requires="p14">
      <p:transition spd="med" p14:dur="700" advTm="5957">
        <p:fade/>
      </p:transition>
    </mc:Choice>
    <mc:Fallback>
      <p:transition spd="med" advTm="5957">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908720"/>
            <a:ext cx="11305256" cy="470898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Let us pray for peace between silent parties, between brothers and sisters who do not dialogue, between people who hold grudges and are driven by prejudice.</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3419543146"/>
      </p:ext>
    </p:extLst>
  </p:cSld>
  <p:clrMapOvr>
    <a:masterClrMapping/>
  </p:clrMapOvr>
  <mc:AlternateContent xmlns:mc="http://schemas.openxmlformats.org/markup-compatibility/2006">
    <mc:Choice xmlns:p14="http://schemas.microsoft.com/office/powerpoint/2010/main" Requires="p14">
      <p:transition spd="med" p14:dur="700" advTm="19283">
        <p:fade/>
      </p:transition>
    </mc:Choice>
    <mc:Fallback>
      <p:transition spd="med" advTm="19283">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1340768"/>
            <a:ext cx="11305256" cy="3785652"/>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For peace in situations where dialogue seems to have ended forever: give us Lord the humility of listening and dialogue.</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772463276"/>
      </p:ext>
    </p:extLst>
  </p:cSld>
  <p:clrMapOvr>
    <a:masterClrMapping/>
  </p:clrMapOvr>
  <mc:AlternateContent xmlns:mc="http://schemas.openxmlformats.org/markup-compatibility/2006">
    <mc:Choice xmlns:p14="http://schemas.microsoft.com/office/powerpoint/2010/main" Requires="p14">
      <p:transition spd="med" p14:dur="700" advTm="14803">
        <p:fade/>
      </p:transition>
    </mc:Choice>
    <mc:Fallback>
      <p:transition spd="med" advTm="1480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551384" y="836712"/>
            <a:ext cx="9937104" cy="6021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 descr="Rovereto - Italia.it">
            <a:extLst>
              <a:ext uri="{FF2B5EF4-FFF2-40B4-BE49-F238E27FC236}">
                <a16:creationId xmlns:a16="http://schemas.microsoft.com/office/drawing/2014/main" id="{08D7C088-9845-FAAA-38C9-E359A6E18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 y="764704"/>
            <a:ext cx="10535816" cy="6093296"/>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con angoli arrotondati 5">
            <a:extLst>
              <a:ext uri="{FF2B5EF4-FFF2-40B4-BE49-F238E27FC236}">
                <a16:creationId xmlns:a16="http://schemas.microsoft.com/office/drawing/2014/main" id="{F21AEE36-724D-6B23-0CAE-00285B385D93}"/>
              </a:ext>
            </a:extLst>
          </p:cNvPr>
          <p:cNvSpPr/>
          <p:nvPr/>
        </p:nvSpPr>
        <p:spPr>
          <a:xfrm>
            <a:off x="4871864" y="116632"/>
            <a:ext cx="7184767" cy="282630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Day 5 MONDAY 26 JUNE</a:t>
            </a:r>
            <a:endParaRPr lang="es-E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4206976111"/>
      </p:ext>
    </p:extLst>
  </p:cSld>
  <p:clrMapOvr>
    <a:masterClrMapping/>
  </p:clrMapOvr>
  <mc:AlternateContent xmlns:mc="http://schemas.openxmlformats.org/markup-compatibility/2006">
    <mc:Choice xmlns:p14="http://schemas.microsoft.com/office/powerpoint/2010/main" Requires="p14">
      <p:transition spd="med" p14:dur="700" advTm="6550">
        <p:fade/>
      </p:transition>
    </mc:Choice>
    <mc:Fallback>
      <p:transition spd="med" advTm="655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476672"/>
            <a:ext cx="12192000" cy="5976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5663952" y="2708920"/>
            <a:ext cx="7063558" cy="1323439"/>
          </a:xfrm>
          <a:prstGeom prst="rect">
            <a:avLst/>
          </a:prstGeom>
          <a:noFill/>
        </p:spPr>
        <p:txBody>
          <a:bodyPr wrap="square" lIns="91440" tIns="45720" rIns="91440" bIns="45720">
            <a:spAutoFit/>
          </a:bodyPr>
          <a:lstStyle/>
          <a:p>
            <a:pPr algn="ctr"/>
            <a:r>
              <a:rPr lang="es-E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Social </a:t>
            </a:r>
            <a:r>
              <a:rPr lang="es-ES" sz="8000" b="1" i="1" spc="50" dirty="0" err="1">
                <a:ln w="0"/>
                <a:solidFill>
                  <a:srgbClr val="002060"/>
                </a:solidFill>
                <a:effectLst>
                  <a:outerShdw blurRad="38100" dist="38100" dir="2700000" algn="tl">
                    <a:srgbClr val="000000">
                      <a:alpha val="43137"/>
                    </a:srgbClr>
                  </a:outerShdw>
                </a:effectLst>
                <a:latin typeface="Perpetua" panose="02020502060401020303" pitchFamily="18" charset="0"/>
              </a:rPr>
              <a:t>peace</a:t>
            </a:r>
            <a:endParaRPr lang="it-IT"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3" name="Immagine 2" descr="Immagine che contiene aria aperta, cielo, persona, erba&#10;&#10;Descrizione generata automaticamente">
            <a:extLst>
              <a:ext uri="{FF2B5EF4-FFF2-40B4-BE49-F238E27FC236}">
                <a16:creationId xmlns:a16="http://schemas.microsoft.com/office/drawing/2014/main" id="{4F38E168-154C-47FD-1200-CC2F18F64F99}"/>
              </a:ext>
            </a:extLst>
          </p:cNvPr>
          <p:cNvPicPr>
            <a:picLocks noChangeAspect="1"/>
          </p:cNvPicPr>
          <p:nvPr/>
        </p:nvPicPr>
        <p:blipFill rotWithShape="1">
          <a:blip r:embed="rId2">
            <a:extLst>
              <a:ext uri="{28A0092B-C50C-407E-A947-70E740481C1C}">
                <a14:useLocalDpi xmlns:a14="http://schemas.microsoft.com/office/drawing/2010/main" val="0"/>
              </a:ext>
            </a:extLst>
          </a:blip>
          <a:srcRect r="53671"/>
          <a:stretch/>
        </p:blipFill>
        <p:spPr>
          <a:xfrm>
            <a:off x="0" y="476672"/>
            <a:ext cx="6168008" cy="5991056"/>
          </a:xfrm>
          <a:prstGeom prst="rect">
            <a:avLst/>
          </a:prstGeom>
        </p:spPr>
      </p:pic>
    </p:spTree>
    <p:extLst>
      <p:ext uri="{BB962C8B-B14F-4D97-AF65-F5344CB8AC3E}">
        <p14:creationId xmlns:p14="http://schemas.microsoft.com/office/powerpoint/2010/main" val="1574360174"/>
      </p:ext>
    </p:extLst>
  </p:cSld>
  <p:clrMapOvr>
    <a:masterClrMapping/>
  </p:clrMapOvr>
  <mc:AlternateContent xmlns:mc="http://schemas.openxmlformats.org/markup-compatibility/2006">
    <mc:Choice xmlns:p14="http://schemas.microsoft.com/office/powerpoint/2010/main" Requires="p14">
      <p:transition spd="med" p14:dur="700" advTm="6145">
        <p:fade/>
      </p:transition>
    </mc:Choice>
    <mc:Fallback>
      <p:transition spd="med" advTm="614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0"/>
            <a:ext cx="955238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Sacro Monte Calvario – gallery – Musica in Quota">
            <a:extLst>
              <a:ext uri="{FF2B5EF4-FFF2-40B4-BE49-F238E27FC236}">
                <a16:creationId xmlns:a16="http://schemas.microsoft.com/office/drawing/2014/main" id="{90CF0FBF-F72E-BE0F-71A5-63F419061F65}"/>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2455560"/>
            <a:ext cx="9552384" cy="4437112"/>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F21AEE36-724D-6B23-0CAE-00285B385D93}"/>
              </a:ext>
            </a:extLst>
          </p:cNvPr>
          <p:cNvSpPr/>
          <p:nvPr/>
        </p:nvSpPr>
        <p:spPr>
          <a:xfrm>
            <a:off x="0" y="0"/>
            <a:ext cx="9361040" cy="2554545"/>
          </a:xfrm>
          <a:prstGeom prst="rect">
            <a:avLst/>
          </a:prstGeom>
          <a:noFill/>
        </p:spPr>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Day 1: </a:t>
            </a:r>
          </a:p>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THURSDAY 22 JUNE</a:t>
            </a:r>
            <a:endParaRPr lang="it-IT"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678210494"/>
      </p:ext>
    </p:extLst>
  </p:cSld>
  <p:clrMapOvr>
    <a:masterClrMapping/>
  </p:clrMapOvr>
  <mc:AlternateContent xmlns:mc="http://schemas.openxmlformats.org/markup-compatibility/2006">
    <mc:Choice xmlns:p14="http://schemas.microsoft.com/office/powerpoint/2010/main" Requires="p14">
      <p:transition spd="med" p14:dur="700" advTm="6117">
        <p:fade/>
      </p:transition>
    </mc:Choice>
    <mc:Fallback>
      <p:transition spd="med" advTm="6117">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980728"/>
            <a:ext cx="11305256" cy="470898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Let us pray for peace in countries experiencing social instability due to the consequences of war, dictatorial regimes or governments that restrict citizens' freedom.</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3537386979"/>
      </p:ext>
    </p:extLst>
  </p:cSld>
  <p:clrMapOvr>
    <a:masterClrMapping/>
  </p:clrMapOvr>
  <mc:AlternateContent xmlns:mc="http://schemas.openxmlformats.org/markup-compatibility/2006">
    <mc:Choice xmlns:p14="http://schemas.microsoft.com/office/powerpoint/2010/main" Requires="p14">
      <p:transition spd="med" p14:dur="700" advTm="18346">
        <p:fade/>
      </p:transition>
    </mc:Choice>
    <mc:Fallback>
      <p:transition spd="med" advTm="18346">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620688"/>
            <a:ext cx="11305256" cy="563231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For countries experiencing political, economic, moral, and spiritual crises: may the desire for the true good of the people, action for justice and the reasons for the common good prevail.</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935393375"/>
      </p:ext>
    </p:extLst>
  </p:cSld>
  <p:clrMapOvr>
    <a:masterClrMapping/>
  </p:clrMapOvr>
  <mc:AlternateContent xmlns:mc="http://schemas.openxmlformats.org/markup-compatibility/2006">
    <mc:Choice xmlns:p14="http://schemas.microsoft.com/office/powerpoint/2010/main" Requires="p14">
      <p:transition spd="med" p14:dur="700" advTm="22210">
        <p:fade/>
      </p:transition>
    </mc:Choice>
    <mc:Fallback>
      <p:transition spd="med" advTm="2221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79376" y="1484784"/>
            <a:ext cx="11305256" cy="3785652"/>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Lord, inspire in all hearts the will to build peace, the desire to follow paths that build society in justice and the common good.</a:t>
            </a:r>
            <a:endParaRPr lang="es-E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581331471"/>
      </p:ext>
    </p:extLst>
  </p:cSld>
  <p:clrMapOvr>
    <a:masterClrMapping/>
  </p:clrMapOvr>
  <mc:AlternateContent xmlns:mc="http://schemas.openxmlformats.org/markup-compatibility/2006">
    <mc:Choice xmlns:p14="http://schemas.microsoft.com/office/powerpoint/2010/main" Requires="p14">
      <p:transition spd="med" p14:dur="700" advTm="17266">
        <p:fade/>
      </p:transition>
    </mc:Choice>
    <mc:Fallback>
      <p:transition spd="med" advTm="17266">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551384" y="836712"/>
            <a:ext cx="9937104" cy="6021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218" name="Picture 2" descr="Viaggio India del Sud Kerala e Tamil Nadu - Viaggi del Genio">
            <a:extLst>
              <a:ext uri="{FF2B5EF4-FFF2-40B4-BE49-F238E27FC236}">
                <a16:creationId xmlns:a16="http://schemas.microsoft.com/office/drawing/2014/main" id="{6718CFF8-3E70-783B-FE5C-DF4871C56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con angoli arrotondati 5">
            <a:extLst>
              <a:ext uri="{FF2B5EF4-FFF2-40B4-BE49-F238E27FC236}">
                <a16:creationId xmlns:a16="http://schemas.microsoft.com/office/drawing/2014/main" id="{F21AEE36-724D-6B23-0CAE-00285B385D93}"/>
              </a:ext>
            </a:extLst>
          </p:cNvPr>
          <p:cNvSpPr/>
          <p:nvPr/>
        </p:nvSpPr>
        <p:spPr>
          <a:xfrm>
            <a:off x="1199456" y="476672"/>
            <a:ext cx="10153128" cy="5005626"/>
          </a:xfrm>
          <a:prstGeom prst="roundRect">
            <a:avLst/>
          </a:prstGeom>
          <a:solidFill>
            <a:schemeClr val="tx1">
              <a:alpha val="51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sz="7200" b="1" i="1" spc="50" dirty="0">
                <a:ln w="0"/>
                <a:solidFill>
                  <a:schemeClr val="bg1"/>
                </a:solidFill>
                <a:effectLst>
                  <a:outerShdw blurRad="38100" dist="38100" dir="2700000" algn="tl">
                    <a:srgbClr val="000000">
                      <a:alpha val="43137"/>
                    </a:srgbClr>
                  </a:outerShdw>
                </a:effectLst>
                <a:latin typeface="Perpetua" panose="02020502060401020303" pitchFamily="18" charset="0"/>
              </a:rPr>
              <a:t>Day 6: TUESDAY </a:t>
            </a:r>
          </a:p>
          <a:p>
            <a:pPr algn="ctr"/>
            <a:r>
              <a:rPr lang="it-IT" sz="7200" b="1" i="1" spc="50" dirty="0">
                <a:ln w="0"/>
                <a:solidFill>
                  <a:schemeClr val="bg1"/>
                </a:solidFill>
                <a:effectLst>
                  <a:outerShdw blurRad="38100" dist="38100" dir="2700000" algn="tl">
                    <a:srgbClr val="000000">
                      <a:alpha val="43137"/>
                    </a:srgbClr>
                  </a:outerShdw>
                </a:effectLst>
                <a:latin typeface="Perpetua" panose="02020502060401020303" pitchFamily="18" charset="0"/>
              </a:rPr>
              <a:t>27 JUNE - NOSTRA SIGNORA DEL PERPETUO SOCCORSO</a:t>
            </a:r>
            <a:endParaRPr lang="es-ES" sz="7200" b="1" i="1" spc="50" dirty="0">
              <a:ln w="0"/>
              <a:solidFill>
                <a:schemeClr val="bg1"/>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860291196"/>
      </p:ext>
    </p:extLst>
  </p:cSld>
  <p:clrMapOvr>
    <a:masterClrMapping/>
  </p:clrMapOvr>
  <mc:AlternateContent xmlns:mc="http://schemas.openxmlformats.org/markup-compatibility/2006">
    <mc:Choice xmlns:p14="http://schemas.microsoft.com/office/powerpoint/2010/main" Requires="p14">
      <p:transition spd="med" p14:dur="700" advTm="7131">
        <p:fade/>
      </p:transition>
    </mc:Choice>
    <mc:Fallback>
      <p:transition spd="med" advTm="7131">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476672"/>
            <a:ext cx="12192000" cy="5976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168696" y="404664"/>
            <a:ext cx="7063558" cy="6247864"/>
          </a:xfrm>
          <a:prstGeom prst="rect">
            <a:avLst/>
          </a:prstGeom>
          <a:noFill/>
        </p:spPr>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Peace where there is no awareness </a:t>
            </a:r>
          </a:p>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of the </a:t>
            </a:r>
          </a:p>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common good.</a:t>
            </a:r>
            <a:endParaRPr lang="it-IT"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10242" name="Picture 2" descr="Dove E Quando Andare Nel Kerala Per Avere Un Clima Piacevole? | Dove e  Quando">
            <a:extLst>
              <a:ext uri="{FF2B5EF4-FFF2-40B4-BE49-F238E27FC236}">
                <a16:creationId xmlns:a16="http://schemas.microsoft.com/office/drawing/2014/main" id="{4FA1AC4C-E870-BB4F-079F-300045196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790"/>
          <a:stretch/>
        </p:blipFill>
        <p:spPr bwMode="auto">
          <a:xfrm>
            <a:off x="6528048" y="476672"/>
            <a:ext cx="5663952"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802413"/>
      </p:ext>
    </p:extLst>
  </p:cSld>
  <p:clrMapOvr>
    <a:masterClrMapping/>
  </p:clrMapOvr>
  <mc:AlternateContent xmlns:mc="http://schemas.openxmlformats.org/markup-compatibility/2006">
    <mc:Choice xmlns:p14="http://schemas.microsoft.com/office/powerpoint/2010/main" Requires="p14">
      <p:transition spd="med" p14:dur="700" advTm="7472">
        <p:fade/>
      </p:transition>
    </mc:Choice>
    <mc:Fallback>
      <p:transition spd="med" advTm="7472">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188640"/>
            <a:ext cx="11305256" cy="655564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Let us pray for the areas in the world most affected by the phenomenon of migration, and where migrants are oppressed by discrimination, xenophobia, and situations that offend their dignity as persons and as a people.</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314854162"/>
      </p:ext>
    </p:extLst>
  </p:cSld>
  <p:clrMapOvr>
    <a:masterClrMapping/>
  </p:clrMapOvr>
  <mc:AlternateContent xmlns:mc="http://schemas.openxmlformats.org/markup-compatibility/2006">
    <mc:Choice xmlns:p14="http://schemas.microsoft.com/office/powerpoint/2010/main" Requires="p14">
      <p:transition spd="med" p14:dur="700" advTm="24734">
        <p:fade/>
      </p:transition>
    </mc:Choice>
    <mc:Fallback>
      <p:transition spd="med" advTm="2473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191344" y="188640"/>
            <a:ext cx="11737304" cy="655564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We pray that in everyone, and especially in the younger generations, education in human and Christian values will sow the seeds of the </a:t>
            </a:r>
            <a:r>
              <a:rPr lang="en-US" sz="6000" b="1" i="1" spc="50" dirty="0" err="1">
                <a:ln w="0"/>
                <a:solidFill>
                  <a:srgbClr val="002060"/>
                </a:solidFill>
                <a:effectLst>
                  <a:outerShdw blurRad="38100" dist="38100" dir="2700000" algn="tl">
                    <a:srgbClr val="000000">
                      <a:alpha val="43137"/>
                    </a:srgbClr>
                  </a:outerShdw>
                </a:effectLst>
                <a:latin typeface="Perpetua" panose="02020502060401020303" pitchFamily="18" charset="0"/>
              </a:rPr>
              <a:t>civilisation</a:t>
            </a: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 of love and truth. For either we are saved together, or no one is saved. </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522433758"/>
      </p:ext>
    </p:extLst>
  </p:cSld>
  <p:clrMapOvr>
    <a:masterClrMapping/>
  </p:clrMapOvr>
  <mc:AlternateContent xmlns:mc="http://schemas.openxmlformats.org/markup-compatibility/2006">
    <mc:Choice xmlns:p14="http://schemas.microsoft.com/office/powerpoint/2010/main" Requires="p14">
      <p:transition spd="med" p14:dur="700" advTm="23783">
        <p:fade/>
      </p:transition>
    </mc:Choice>
    <mc:Fallback>
      <p:transition spd="med" advTm="2378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908720"/>
            <a:ext cx="11305256" cy="5016758"/>
          </a:xfrm>
          <a:prstGeom prst="rect">
            <a:avLst/>
          </a:prstGeom>
          <a:noFill/>
        </p:spPr>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Give us, Lord, </a:t>
            </a:r>
          </a:p>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compassion in our hearts so that we may always act in your charity.</a:t>
            </a:r>
            <a:endParaRPr lang="es-E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591327514"/>
      </p:ext>
    </p:extLst>
  </p:cSld>
  <p:clrMapOvr>
    <a:masterClrMapping/>
  </p:clrMapOvr>
  <mc:AlternateContent xmlns:mc="http://schemas.openxmlformats.org/markup-compatibility/2006">
    <mc:Choice xmlns:p14="http://schemas.microsoft.com/office/powerpoint/2010/main" Requires="p14">
      <p:transition spd="med" p14:dur="700" advTm="12911">
        <p:fade/>
      </p:transition>
    </mc:Choice>
    <mc:Fallback>
      <p:transition spd="med" advTm="12911">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551384" y="836712"/>
            <a:ext cx="9937104" cy="6021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266" name="Picture 2" descr="Trekking sul Kilimanjaro: tutto quello che c'è da sapere - Lonely Planet">
            <a:extLst>
              <a:ext uri="{FF2B5EF4-FFF2-40B4-BE49-F238E27FC236}">
                <a16:creationId xmlns:a16="http://schemas.microsoft.com/office/drawing/2014/main" id="{AD7606E3-8210-F061-3E1E-8DEC5B296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con angoli arrotondati 5">
            <a:extLst>
              <a:ext uri="{FF2B5EF4-FFF2-40B4-BE49-F238E27FC236}">
                <a16:creationId xmlns:a16="http://schemas.microsoft.com/office/drawing/2014/main" id="{F21AEE36-724D-6B23-0CAE-00285B385D93}"/>
              </a:ext>
            </a:extLst>
          </p:cNvPr>
          <p:cNvSpPr/>
          <p:nvPr/>
        </p:nvSpPr>
        <p:spPr>
          <a:xfrm>
            <a:off x="839416" y="476672"/>
            <a:ext cx="10657184" cy="2553891"/>
          </a:xfrm>
          <a:prstGeom prst="roundRect">
            <a:avLst/>
          </a:prstGeom>
          <a:solidFill>
            <a:schemeClr val="bg1">
              <a:alpha val="51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7200" b="1" i="1" spc="50" dirty="0">
                <a:ln w="0"/>
                <a:solidFill>
                  <a:schemeClr val="tx1"/>
                </a:solidFill>
                <a:effectLst>
                  <a:outerShdw blurRad="38100" dist="38100" dir="2700000" algn="tl">
                    <a:srgbClr val="000000">
                      <a:alpha val="43137"/>
                    </a:srgbClr>
                  </a:outerShdw>
                </a:effectLst>
                <a:latin typeface="Perpetua" panose="02020502060401020303" pitchFamily="18" charset="0"/>
              </a:rPr>
              <a:t>Day 7: WEDNESDAY </a:t>
            </a:r>
          </a:p>
          <a:p>
            <a:pPr algn="ctr"/>
            <a:r>
              <a:rPr lang="en-US" sz="7200" b="1" i="1" spc="50" dirty="0">
                <a:ln w="0"/>
                <a:solidFill>
                  <a:schemeClr val="tx1"/>
                </a:solidFill>
                <a:effectLst>
                  <a:outerShdw blurRad="38100" dist="38100" dir="2700000" algn="tl">
                    <a:srgbClr val="000000">
                      <a:alpha val="43137"/>
                    </a:srgbClr>
                  </a:outerShdw>
                </a:effectLst>
                <a:latin typeface="Perpetua" panose="02020502060401020303" pitchFamily="18" charset="0"/>
              </a:rPr>
              <a:t>28 JUNE - S. IRENEO</a:t>
            </a:r>
            <a:endParaRPr lang="es-ES" sz="7200" b="1" i="1" spc="50" dirty="0">
              <a:ln w="0"/>
              <a:solidFill>
                <a:schemeClr val="tx1"/>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3300133781"/>
      </p:ext>
    </p:extLst>
  </p:cSld>
  <p:clrMapOvr>
    <a:masterClrMapping/>
  </p:clrMapOvr>
  <mc:AlternateContent xmlns:mc="http://schemas.openxmlformats.org/markup-compatibility/2006">
    <mc:Choice xmlns:p14="http://schemas.microsoft.com/office/powerpoint/2010/main" Requires="p14">
      <p:transition spd="med" p14:dur="700" advTm="7964">
        <p:fade/>
      </p:transition>
    </mc:Choice>
    <mc:Fallback>
      <p:transition spd="med" advTm="7964">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476672"/>
            <a:ext cx="12192000" cy="5976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5519936" y="1556792"/>
            <a:ext cx="7063558" cy="3785652"/>
          </a:xfrm>
          <a:prstGeom prst="rect">
            <a:avLst/>
          </a:prstGeom>
          <a:noFill/>
        </p:spPr>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Peace where there is no welcome.</a:t>
            </a:r>
            <a:endParaRPr lang="it-IT"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12290" name="Picture 2" descr="Review of Ngong Hills - AFAR">
            <a:extLst>
              <a:ext uri="{FF2B5EF4-FFF2-40B4-BE49-F238E27FC236}">
                <a16:creationId xmlns:a16="http://schemas.microsoft.com/office/drawing/2014/main" id="{49EA3C98-089E-48BF-25FB-9D3F918D0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6023992"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83053"/>
      </p:ext>
    </p:extLst>
  </p:cSld>
  <p:clrMapOvr>
    <a:masterClrMapping/>
  </p:clrMapOvr>
  <mc:AlternateContent xmlns:mc="http://schemas.openxmlformats.org/markup-compatibility/2006">
    <mc:Choice xmlns:p14="http://schemas.microsoft.com/office/powerpoint/2010/main" Requires="p14">
      <p:transition spd="med" p14:dur="700" advTm="6865">
        <p:fade/>
      </p:transition>
    </mc:Choice>
    <mc:Fallback>
      <p:transition spd="med" advTm="686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476672"/>
            <a:ext cx="12192000" cy="5976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168696" y="1412776"/>
            <a:ext cx="7063558" cy="3416320"/>
          </a:xfrm>
          <a:prstGeom prst="rect">
            <a:avLst/>
          </a:prstGeom>
          <a:noFill/>
        </p:spPr>
        <p:txBody>
          <a:bodyPr wrap="square" lIns="91440" tIns="45720" rIns="91440" bIns="45720">
            <a:spAutoFit/>
          </a:bodyPr>
          <a:lstStyle/>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Peace begins with me and my heart, my life.</a:t>
            </a:r>
            <a:endParaRPr lang="it-IT" sz="72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2052" name="Picture 4" descr="Riapre la Sacra di San Michele: il simbolo del Piemonte è nuovamente  visitabile">
            <a:extLst>
              <a:ext uri="{FF2B5EF4-FFF2-40B4-BE49-F238E27FC236}">
                <a16:creationId xmlns:a16="http://schemas.microsoft.com/office/drawing/2014/main" id="{917FF845-A7B7-F1B6-4BDE-B410E3028B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36" r="31250"/>
          <a:stretch/>
        </p:blipFill>
        <p:spPr bwMode="auto">
          <a:xfrm>
            <a:off x="6675121" y="476672"/>
            <a:ext cx="5516880"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40733"/>
      </p:ext>
    </p:extLst>
  </p:cSld>
  <p:clrMapOvr>
    <a:masterClrMapping/>
  </p:clrMapOvr>
  <mc:AlternateContent xmlns:mc="http://schemas.openxmlformats.org/markup-compatibility/2006">
    <mc:Choice xmlns:p14="http://schemas.microsoft.com/office/powerpoint/2010/main" Requires="p14">
      <p:transition spd="med" p14:dur="700" advTm="6151">
        <p:fade/>
      </p:transition>
    </mc:Choice>
    <mc:Fallback>
      <p:transition spd="med" advTm="6151">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1772816"/>
            <a:ext cx="11305256" cy="2862322"/>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Let us pray for migrant families, for refugees and for all those who are forced to leave their country.</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184812487"/>
      </p:ext>
    </p:extLst>
  </p:cSld>
  <p:clrMapOvr>
    <a:masterClrMapping/>
  </p:clrMapOvr>
  <mc:AlternateContent xmlns:mc="http://schemas.openxmlformats.org/markup-compatibility/2006">
    <mc:Choice xmlns:p14="http://schemas.microsoft.com/office/powerpoint/2010/main" Requires="p14">
      <p:transition spd="med" p14:dur="700" advTm="13424">
        <p:fade/>
      </p:transition>
    </mc:Choice>
    <mc:Fallback>
      <p:transition spd="med" advTm="13424">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620688"/>
            <a:ext cx="11305256" cy="563231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We pray for the host countries that receive refugees and migrants, for those who have to make decisions to foster acceptance, integration and </a:t>
            </a:r>
            <a:r>
              <a:rPr lang="en-US" sz="6000" b="1" i="1" spc="50" dirty="0" err="1">
                <a:ln w="0"/>
                <a:solidFill>
                  <a:srgbClr val="002060"/>
                </a:solidFill>
                <a:effectLst>
                  <a:outerShdw blurRad="38100" dist="38100" dir="2700000" algn="tl">
                    <a:srgbClr val="000000">
                      <a:alpha val="43137"/>
                    </a:srgbClr>
                  </a:outerShdw>
                </a:effectLst>
                <a:latin typeface="Perpetua" panose="02020502060401020303" pitchFamily="18" charset="0"/>
              </a:rPr>
              <a:t>behaviour</a:t>
            </a: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 of </a:t>
            </a:r>
            <a:r>
              <a:rPr lang="en-US" sz="6000" b="1" i="1" spc="50" dirty="0" err="1">
                <a:ln w="0"/>
                <a:solidFill>
                  <a:srgbClr val="002060"/>
                </a:solidFill>
                <a:effectLst>
                  <a:outerShdw blurRad="38100" dist="38100" dir="2700000" algn="tl">
                    <a:srgbClr val="000000">
                      <a:alpha val="43137"/>
                    </a:srgbClr>
                  </a:outerShdw>
                </a:effectLst>
                <a:latin typeface="Perpetua" panose="02020502060401020303" pitchFamily="18" charset="0"/>
              </a:rPr>
              <a:t>civilisation</a:t>
            </a: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 and humanity.</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463523167"/>
      </p:ext>
    </p:extLst>
  </p:cSld>
  <p:clrMapOvr>
    <a:masterClrMapping/>
  </p:clrMapOvr>
  <mc:AlternateContent xmlns:mc="http://schemas.openxmlformats.org/markup-compatibility/2006">
    <mc:Choice xmlns:p14="http://schemas.microsoft.com/office/powerpoint/2010/main" Requires="p14">
      <p:transition spd="med" p14:dur="700" advTm="22478">
        <p:fade/>
      </p:transition>
    </mc:Choice>
    <mc:Fallback>
      <p:transition spd="med" advTm="22478">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335360" y="692696"/>
            <a:ext cx="11305256" cy="563231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Give us, Lord, your peace to make possible concord and the birth of a more just and fraternal world, in which we can look upon each other as sons and daughters of the same Father.</a:t>
            </a:r>
            <a:endParaRPr lang="es-E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918718994"/>
      </p:ext>
    </p:extLst>
  </p:cSld>
  <p:clrMapOvr>
    <a:masterClrMapping/>
  </p:clrMapOvr>
  <mc:AlternateContent xmlns:mc="http://schemas.openxmlformats.org/markup-compatibility/2006">
    <mc:Choice xmlns:p14="http://schemas.microsoft.com/office/powerpoint/2010/main" Requires="p14">
      <p:transition spd="med" p14:dur="700" advTm="23801">
        <p:fade/>
      </p:transition>
    </mc:Choice>
    <mc:Fallback>
      <p:transition spd="med" advTm="23801">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pic>
        <p:nvPicPr>
          <p:cNvPr id="2" name="Picture 4" descr="Dónde está la cascada más alta del mundo que inspiró Up">
            <a:extLst>
              <a:ext uri="{FF2B5EF4-FFF2-40B4-BE49-F238E27FC236}">
                <a16:creationId xmlns:a16="http://schemas.microsoft.com/office/drawing/2014/main" id="{7618991F-01FF-0AF8-C0B6-B2D24C9C7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con angoli arrotondati 5">
            <a:extLst>
              <a:ext uri="{FF2B5EF4-FFF2-40B4-BE49-F238E27FC236}">
                <a16:creationId xmlns:a16="http://schemas.microsoft.com/office/drawing/2014/main" id="{F21AEE36-724D-6B23-0CAE-00285B385D93}"/>
              </a:ext>
            </a:extLst>
          </p:cNvPr>
          <p:cNvSpPr/>
          <p:nvPr/>
        </p:nvSpPr>
        <p:spPr>
          <a:xfrm>
            <a:off x="839416" y="476672"/>
            <a:ext cx="10657184" cy="3779758"/>
          </a:xfrm>
          <a:prstGeom prst="roundRect">
            <a:avLst/>
          </a:prstGeom>
          <a:solidFill>
            <a:schemeClr val="bg1">
              <a:alpha val="51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Day 8: THURSDAY 29 JUNE - SAINT APOSTLES PETER AND PAUL</a:t>
            </a:r>
            <a:endParaRPr lang="es-E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819611023"/>
      </p:ext>
    </p:extLst>
  </p:cSld>
  <p:clrMapOvr>
    <a:masterClrMapping/>
  </p:clrMapOvr>
  <mc:AlternateContent xmlns:mc="http://schemas.openxmlformats.org/markup-compatibility/2006">
    <mc:Choice xmlns:p14="http://schemas.microsoft.com/office/powerpoint/2010/main" Requires="p14">
      <p:transition spd="med" p14:dur="700" advTm="7208">
        <p:fade/>
      </p:transition>
    </mc:Choice>
    <mc:Fallback>
      <p:transition spd="med" advTm="7208">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476672"/>
            <a:ext cx="12192000" cy="5976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168696" y="1556792"/>
            <a:ext cx="7063558" cy="3785652"/>
          </a:xfrm>
          <a:prstGeom prst="rect">
            <a:avLst/>
          </a:prstGeom>
          <a:noFill/>
        </p:spPr>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Peace where there is no fraternity.</a:t>
            </a:r>
            <a:endParaRPr lang="it-IT"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2" name="Picture 2">
            <a:extLst>
              <a:ext uri="{FF2B5EF4-FFF2-40B4-BE49-F238E27FC236}">
                <a16:creationId xmlns:a16="http://schemas.microsoft.com/office/drawing/2014/main" id="{F40DA1D4-9DFA-1D55-47F6-6F3905382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023" y="476672"/>
            <a:ext cx="5879977"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78413"/>
      </p:ext>
    </p:extLst>
  </p:cSld>
  <p:clrMapOvr>
    <a:masterClrMapping/>
  </p:clrMapOvr>
  <mc:AlternateContent xmlns:mc="http://schemas.openxmlformats.org/markup-compatibility/2006">
    <mc:Choice xmlns:p14="http://schemas.microsoft.com/office/powerpoint/2010/main" Requires="p14">
      <p:transition spd="med" p14:dur="700" advTm="7054">
        <p:fade/>
      </p:transition>
    </mc:Choice>
    <mc:Fallback>
      <p:transition spd="med" advTm="7054">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1772816"/>
            <a:ext cx="11305256" cy="2862322"/>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Let us pray for peace in a world in which we can all </a:t>
            </a:r>
            <a:r>
              <a:rPr lang="en-US" sz="6000" b="1" i="1" spc="50" dirty="0" err="1">
                <a:ln w="0"/>
                <a:solidFill>
                  <a:srgbClr val="002060"/>
                </a:solidFill>
                <a:effectLst>
                  <a:outerShdw blurRad="38100" dist="38100" dir="2700000" algn="tl">
                    <a:srgbClr val="000000">
                      <a:alpha val="43137"/>
                    </a:srgbClr>
                  </a:outerShdw>
                </a:effectLst>
                <a:latin typeface="Perpetua" panose="02020502060401020303" pitchFamily="18" charset="0"/>
              </a:rPr>
              <a:t>recognise</a:t>
            </a: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 ourselves as brothers and sisters.</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670302274"/>
      </p:ext>
    </p:extLst>
  </p:cSld>
  <p:clrMapOvr>
    <a:masterClrMapping/>
  </p:clrMapOvr>
  <mc:AlternateContent xmlns:mc="http://schemas.openxmlformats.org/markup-compatibility/2006">
    <mc:Choice xmlns:p14="http://schemas.microsoft.com/office/powerpoint/2010/main" Requires="p14">
      <p:transition spd="med" p14:dur="700" advTm="12251">
        <p:fade/>
      </p:transition>
    </mc:Choice>
    <mc:Fallback>
      <p:transition spd="med" advTm="12251">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548680"/>
            <a:ext cx="11305256" cy="563231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Let us pray that God will transform all enmity, aversion, and exclusion, often the result of ignorance, superstition, and prejudice, into the symphony of the Holy Spirit for a path of peace throughout the world.</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979140942"/>
      </p:ext>
    </p:extLst>
  </p:cSld>
  <p:clrMapOvr>
    <a:masterClrMapping/>
  </p:clrMapOvr>
  <mc:AlternateContent xmlns:mc="http://schemas.openxmlformats.org/markup-compatibility/2006">
    <mc:Choice xmlns:p14="http://schemas.microsoft.com/office/powerpoint/2010/main" Requires="p14">
      <p:transition spd="med" p14:dur="700" advTm="26458">
        <p:fade/>
      </p:transition>
    </mc:Choice>
    <mc:Fallback>
      <p:transition spd="med" advTm="26458">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79376" y="1052736"/>
            <a:ext cx="11305256" cy="470898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Lord, transform the histories and traditions of division - between people, between towns and villages, and between nations - into paths of peace and fraternity.</a:t>
            </a:r>
            <a:endParaRPr lang="es-E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39111676"/>
      </p:ext>
    </p:extLst>
  </p:cSld>
  <p:clrMapOvr>
    <a:masterClrMapping/>
  </p:clrMapOvr>
  <mc:AlternateContent xmlns:mc="http://schemas.openxmlformats.org/markup-compatibility/2006">
    <mc:Choice xmlns:p14="http://schemas.microsoft.com/office/powerpoint/2010/main" Requires="p14">
      <p:transition spd="med" p14:dur="700" advTm="18162">
        <p:fade/>
      </p:transition>
    </mc:Choice>
    <mc:Fallback>
      <p:transition spd="med" advTm="18162">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pic>
        <p:nvPicPr>
          <p:cNvPr id="15364" name="Picture 4" descr="Usambara Mountains Tanzania's Hidden Treasure | Viva Africa Tours">
            <a:extLst>
              <a:ext uri="{FF2B5EF4-FFF2-40B4-BE49-F238E27FC236}">
                <a16:creationId xmlns:a16="http://schemas.microsoft.com/office/drawing/2014/main" id="{91533383-BF58-C891-83DF-84558960B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con angoli arrotondati 5">
            <a:extLst>
              <a:ext uri="{FF2B5EF4-FFF2-40B4-BE49-F238E27FC236}">
                <a16:creationId xmlns:a16="http://schemas.microsoft.com/office/drawing/2014/main" id="{F21AEE36-724D-6B23-0CAE-00285B385D93}"/>
              </a:ext>
            </a:extLst>
          </p:cNvPr>
          <p:cNvSpPr/>
          <p:nvPr/>
        </p:nvSpPr>
        <p:spPr>
          <a:xfrm>
            <a:off x="479376" y="260648"/>
            <a:ext cx="7704856" cy="2553891"/>
          </a:xfrm>
          <a:prstGeom prst="roundRect">
            <a:avLst/>
          </a:prstGeom>
          <a:solidFill>
            <a:schemeClr val="bg1">
              <a:alpha val="51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Day 9: FRIDAY </a:t>
            </a:r>
          </a:p>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30 JUNE</a:t>
            </a:r>
            <a:endParaRPr lang="es-E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058197315"/>
      </p:ext>
    </p:extLst>
  </p:cSld>
  <p:clrMapOvr>
    <a:masterClrMapping/>
  </p:clrMapOvr>
  <mc:AlternateContent xmlns:mc="http://schemas.openxmlformats.org/markup-compatibility/2006">
    <mc:Choice xmlns:p14="http://schemas.microsoft.com/office/powerpoint/2010/main" Requires="p14">
      <p:transition spd="med" p14:dur="700" advTm="6390">
        <p:fade/>
      </p:transition>
    </mc:Choice>
    <mc:Fallback>
      <p:transition spd="med" advTm="639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476672"/>
            <a:ext cx="12192000" cy="5976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168696" y="1556792"/>
            <a:ext cx="7063558" cy="2554545"/>
          </a:xfrm>
          <a:prstGeom prst="rect">
            <a:avLst/>
          </a:prstGeom>
          <a:noFill/>
        </p:spPr>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Peace, gift </a:t>
            </a:r>
          </a:p>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of the Spirit!</a:t>
            </a:r>
            <a:endParaRPr lang="it-IT"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2" name="Picture 2">
            <a:extLst>
              <a:ext uri="{FF2B5EF4-FFF2-40B4-BE49-F238E27FC236}">
                <a16:creationId xmlns:a16="http://schemas.microsoft.com/office/drawing/2014/main" id="{DDF0F097-BBFC-CDE1-72EE-D67BC62FA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44"/>
          <a:stretch/>
        </p:blipFill>
        <p:spPr bwMode="auto">
          <a:xfrm>
            <a:off x="6456040" y="476672"/>
            <a:ext cx="5760639"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156447"/>
      </p:ext>
    </p:extLst>
  </p:cSld>
  <p:clrMapOvr>
    <a:masterClrMapping/>
  </p:clrMapOvr>
  <mc:AlternateContent xmlns:mc="http://schemas.openxmlformats.org/markup-compatibility/2006">
    <mc:Choice xmlns:p14="http://schemas.microsoft.com/office/powerpoint/2010/main" Requires="p14">
      <p:transition spd="med" p14:dur="700" advTm="6974">
        <p:fade/>
      </p:transition>
    </mc:Choice>
    <mc:Fallback>
      <p:transition spd="med" advTm="6974">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980728"/>
            <a:ext cx="11305256" cy="470898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Let us pray for peace in the hearts of those loved by the Lord, and for every believer to become an instrument of the peace of Him who is God and Prince of Peace.</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265584227"/>
      </p:ext>
    </p:extLst>
  </p:cSld>
  <p:clrMapOvr>
    <a:masterClrMapping/>
  </p:clrMapOvr>
  <mc:AlternateContent xmlns:mc="http://schemas.openxmlformats.org/markup-compatibility/2006">
    <mc:Choice xmlns:p14="http://schemas.microsoft.com/office/powerpoint/2010/main" Requires="p14">
      <p:transition spd="med" p14:dur="700" advTm="17760">
        <p:fade/>
      </p:transition>
    </mc:Choice>
    <mc:Fallback>
      <p:transition spd="med" advTm="1776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335360" y="1124744"/>
            <a:ext cx="11665296" cy="4524315"/>
          </a:xfrm>
          <a:prstGeom prst="rect">
            <a:avLst/>
          </a:prstGeom>
          <a:noFill/>
        </p:spPr>
        <p:txBody>
          <a:bodyPr wrap="square" lIns="91440" tIns="45720" rIns="91440" bIns="45720">
            <a:spAutoFit/>
          </a:bodyPr>
          <a:lstStyle/>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Let us pray for peace, invoking the breath of the Holy Spirit to repel the winds of nuclear disaster.</a:t>
            </a:r>
          </a:p>
        </p:txBody>
      </p:sp>
    </p:spTree>
    <p:extLst>
      <p:ext uri="{BB962C8B-B14F-4D97-AF65-F5344CB8AC3E}">
        <p14:creationId xmlns:p14="http://schemas.microsoft.com/office/powerpoint/2010/main" val="1151978083"/>
      </p:ext>
    </p:extLst>
  </p:cSld>
  <p:clrMapOvr>
    <a:masterClrMapping/>
  </p:clrMapOvr>
  <mc:AlternateContent xmlns:mc="http://schemas.openxmlformats.org/markup-compatibility/2006">
    <mc:Choice xmlns:p14="http://schemas.microsoft.com/office/powerpoint/2010/main" Requires="p14">
      <p:transition spd="med" p14:dur="700" advTm="11946">
        <p:fade/>
      </p:transition>
    </mc:Choice>
    <mc:Fallback>
      <p:transition spd="med" advTm="11946">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263352" y="1124744"/>
            <a:ext cx="11665296" cy="4524315"/>
          </a:xfrm>
          <a:prstGeom prst="rect">
            <a:avLst/>
          </a:prstGeom>
          <a:noFill/>
        </p:spPr>
        <p:txBody>
          <a:bodyPr wrap="square" lIns="91440" tIns="45720" rIns="91440" bIns="45720">
            <a:spAutoFit/>
          </a:bodyPr>
          <a:lstStyle/>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Renew, O Holy Spirit, the face of the earth and the face of all peoples that they may be one family in peace.</a:t>
            </a:r>
            <a:endParaRPr lang="it-IT" sz="72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307975980"/>
      </p:ext>
    </p:extLst>
  </p:cSld>
  <p:clrMapOvr>
    <a:masterClrMapping/>
  </p:clrMapOvr>
  <mc:AlternateContent xmlns:mc="http://schemas.openxmlformats.org/markup-compatibility/2006">
    <mc:Choice xmlns:p14="http://schemas.microsoft.com/office/powerpoint/2010/main" Requires="p14">
      <p:transition spd="med" p14:dur="700" advTm="14931">
        <p:fade/>
      </p:transition>
    </mc:Choice>
    <mc:Fallback>
      <p:transition spd="med" advTm="14931">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1196752"/>
            <a:ext cx="11305256" cy="470898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Help us to live universal love, banish from us the senseless thought and desire for universal destruction that does not come from you and your Love.</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1918195178"/>
      </p:ext>
    </p:extLst>
  </p:cSld>
  <p:clrMapOvr>
    <a:masterClrMapping/>
  </p:clrMapOvr>
  <mc:AlternateContent xmlns:mc="http://schemas.openxmlformats.org/markup-compatibility/2006">
    <mc:Choice xmlns:p14="http://schemas.microsoft.com/office/powerpoint/2010/main" Requires="p14">
      <p:transition spd="med" p14:dur="700" advTm="19221">
        <p:fade/>
      </p:transition>
    </mc:Choice>
    <mc:Fallback>
      <p:transition spd="med" advTm="1922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3359696" y="0"/>
            <a:ext cx="883230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151784" y="0"/>
            <a:ext cx="7855646" cy="2554545"/>
          </a:xfrm>
          <a:prstGeom prst="rect">
            <a:avLst/>
          </a:prstGeom>
          <a:noFill/>
        </p:spPr>
        <p:txBody>
          <a:bodyPr wrap="square" lIns="91440" tIns="45720" rIns="91440" bIns="45720">
            <a:spAutoFit/>
          </a:bodyPr>
          <a:lstStyle/>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Day 2: </a:t>
            </a:r>
          </a:p>
          <a:p>
            <a:pPr algn="ctr"/>
            <a:r>
              <a:rPr lang="en-US" sz="8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FRIDAY 23 JUNE</a:t>
            </a:r>
            <a:endParaRPr lang="it-IT" sz="8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3074" name="Picture 2" descr="Centro Internazionale Studi Rosminiani - AICI">
            <a:extLst>
              <a:ext uri="{FF2B5EF4-FFF2-40B4-BE49-F238E27FC236}">
                <a16:creationId xmlns:a16="http://schemas.microsoft.com/office/drawing/2014/main" id="{38752DAF-1A26-2453-7F5C-E1BA595F2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6" y="2437927"/>
            <a:ext cx="8832304" cy="440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040263"/>
      </p:ext>
    </p:extLst>
  </p:cSld>
  <p:clrMapOvr>
    <a:masterClrMapping/>
  </p:clrMapOvr>
  <mc:AlternateContent xmlns:mc="http://schemas.openxmlformats.org/markup-compatibility/2006">
    <mc:Choice xmlns:p14="http://schemas.microsoft.com/office/powerpoint/2010/main" Requires="p14">
      <p:transition spd="med" p14:dur="700" advTm="6792">
        <p:fade/>
      </p:transition>
    </mc:Choice>
    <mc:Fallback>
      <p:transition spd="med" advTm="679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476672"/>
            <a:ext cx="12192000" cy="5976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5447928" y="2276872"/>
            <a:ext cx="7063558" cy="2308324"/>
          </a:xfrm>
          <a:prstGeom prst="rect">
            <a:avLst/>
          </a:prstGeom>
          <a:noFill/>
        </p:spPr>
        <p:txBody>
          <a:bodyPr wrap="square" lIns="91440" tIns="45720" rIns="91440" bIns="45720">
            <a:spAutoFit/>
          </a:bodyPr>
          <a:lstStyle/>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Peace where </a:t>
            </a:r>
          </a:p>
          <a:p>
            <a:pPr algn="ctr"/>
            <a:r>
              <a:rPr lang="en-US" sz="72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there is war.</a:t>
            </a:r>
            <a:endParaRPr lang="it-IT" sz="72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pic>
        <p:nvPicPr>
          <p:cNvPr id="3" name="Picture 2">
            <a:extLst>
              <a:ext uri="{FF2B5EF4-FFF2-40B4-BE49-F238E27FC236}">
                <a16:creationId xmlns:a16="http://schemas.microsoft.com/office/drawing/2014/main" id="{11A7B9EC-D3F4-EDBC-BDF7-579DD97DC2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185"/>
          <a:stretch/>
        </p:blipFill>
        <p:spPr bwMode="auto">
          <a:xfrm>
            <a:off x="0" y="476673"/>
            <a:ext cx="5663952" cy="5969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367700"/>
      </p:ext>
    </p:extLst>
  </p:cSld>
  <p:clrMapOvr>
    <a:masterClrMapping/>
  </p:clrMapOvr>
  <mc:AlternateContent xmlns:mc="http://schemas.openxmlformats.org/markup-compatibility/2006">
    <mc:Choice xmlns:p14="http://schemas.microsoft.com/office/powerpoint/2010/main" Requires="p14">
      <p:transition spd="med" p14:dur="700" advTm="6020">
        <p:fade/>
      </p:transition>
    </mc:Choice>
    <mc:Fallback>
      <p:transition spd="med" advTm="602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548680"/>
            <a:ext cx="11305256" cy="563231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Let us pray for all areas of the world where there is war between different peoples and ethnic groups, that weapons may be silenced and peace may speak: in dialogue, in reconciliation, in forgiveness.</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4078390066"/>
      </p:ext>
    </p:extLst>
  </p:cSld>
  <p:clrMapOvr>
    <a:masterClrMapping/>
  </p:clrMapOvr>
  <mc:AlternateContent xmlns:mc="http://schemas.openxmlformats.org/markup-compatibility/2006">
    <mc:Choice xmlns:p14="http://schemas.microsoft.com/office/powerpoint/2010/main" Requires="p14">
      <p:transition spd="med" p14:dur="700" advTm="22007">
        <p:fade/>
      </p:transition>
    </mc:Choice>
    <mc:Fallback>
      <p:transition spd="med" advTm="2200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263352" y="332656"/>
            <a:ext cx="11665296" cy="619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F21AEE36-724D-6B23-0CAE-00285B385D93}"/>
              </a:ext>
            </a:extLst>
          </p:cNvPr>
          <p:cNvSpPr/>
          <p:nvPr/>
        </p:nvSpPr>
        <p:spPr>
          <a:xfrm>
            <a:off x="407368" y="1052736"/>
            <a:ext cx="11305256" cy="4708981"/>
          </a:xfrm>
          <a:prstGeom prst="rect">
            <a:avLst/>
          </a:prstGeom>
          <a:noFill/>
        </p:spPr>
        <p:txBody>
          <a:bodyPr wrap="square" lIns="91440" tIns="45720" rIns="91440" bIns="45720">
            <a:spAutoFit/>
          </a:bodyPr>
          <a:lstStyle/>
          <a:p>
            <a:pPr algn="ctr"/>
            <a:r>
              <a:rPr lang="en-US" sz="6000" b="1" i="1" spc="50" dirty="0">
                <a:ln w="0"/>
                <a:solidFill>
                  <a:srgbClr val="002060"/>
                </a:solidFill>
                <a:effectLst>
                  <a:outerShdw blurRad="38100" dist="38100" dir="2700000" algn="tl">
                    <a:srgbClr val="000000">
                      <a:alpha val="43137"/>
                    </a:srgbClr>
                  </a:outerShdw>
                </a:effectLst>
                <a:latin typeface="Perpetua" panose="02020502060401020303" pitchFamily="18" charset="0"/>
              </a:rPr>
              <a:t>For the good of people and humanity, there can be no more war, which destroys God's creation, and especially man and woman, created in His image.</a:t>
            </a:r>
            <a:endParaRPr lang="it-IT" sz="6000" b="1" i="1" spc="50" dirty="0">
              <a:ln w="0"/>
              <a:solidFill>
                <a:srgbClr val="002060"/>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4118454912"/>
      </p:ext>
    </p:extLst>
  </p:cSld>
  <p:clrMapOvr>
    <a:masterClrMapping/>
  </p:clrMapOvr>
  <mc:AlternateContent xmlns:mc="http://schemas.openxmlformats.org/markup-compatibility/2006">
    <mc:Choice xmlns:p14="http://schemas.microsoft.com/office/powerpoint/2010/main" Requires="p14">
      <p:transition spd="med" p14:dur="700" advTm="17522">
        <p:fade/>
      </p:transition>
    </mc:Choice>
    <mc:Fallback>
      <p:transition spd="med" advTm="1752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73" name="Straight Connector 72">
              <a:extLst>
                <a:ext uri="{FF2B5EF4-FFF2-40B4-BE49-F238E27FC236}">
                  <a16:creationId xmlns:a16="http://schemas.microsoft.com/office/drawing/2014/main" id="{E0418BE5-560E-4E49-B12D-B555511FED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49D1162-73B9-420F-BCBE-95039D00C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BA76FE-316A-48E2-A03B-4E05691C43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678FBC-A6AD-4422-BA24-A4172F8862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D3C5C3E-2D08-43F0-AFAC-E15360CA7D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0BEAC62-AF92-4A65-9790-6F6E0C6C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C77D7C5-E76E-4E82-BFC4-9A75D2C808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66E0152-96B9-4067-80D3-D9BDE6D7EC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918AFCC-B9DA-4092-8FBA-2CFEDB0388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EC7D33-C87E-4812-A722-53C5D9927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5F239E3-501A-4C3C-9BE4-6BFA0D3126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62BF3B-95BB-4188-AAE5-015A0EF3D1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4E5F0F-0124-40D0-A0BF-AE307A0E15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ADC3B1-26C7-4CF1-B29D-4D0DEA3E2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0A7DF6E-1132-4A80-9B18-593B1ACD77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F19589-10D8-4A8F-A0B1-F7CE380E30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6BB32-C4F8-4914-88D3-7DC5E79D0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F046EE-9DBA-4924-A19C-ED8741F5F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ABBC44-ABA8-4913-824E-64D344724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272B22-1C39-47A0-8551-73666AFBEE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CDFF66-464C-4ABF-BB01-00500A3B75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79FC88-BD3B-4C04-9B90-0FC93C1792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FCAED8-8687-4141-A7C3-0D88ACEDFEC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65038E6-7B32-460F-B804-D6C105FF4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C5DAE85-AD17-454B-AB64-CEFF52FDAB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C603643-2066-4967-AE4B-9DA143843B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37E9533-9B07-43E3-B939-7BADC01FEE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CAAEE-AB2E-4534-893A-3DB109499F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8BD39A2-970F-4714-AAA6-67EE99A0EA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4A1387-348B-4E46-9B65-FDF76ED0EF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F5DAF27-A54D-442A-93E4-BA7F04EAE3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105" name="Rectangle 104">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 name="Group 106">
            <a:extLst>
              <a:ext uri="{FF2B5EF4-FFF2-40B4-BE49-F238E27FC236}">
                <a16:creationId xmlns:a16="http://schemas.microsoft.com/office/drawing/2014/main" id="{6CC102AE-2C87-45D1-8671-2DB35F5D4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8" name="Straight Connector 107">
              <a:extLst>
                <a:ext uri="{FF2B5EF4-FFF2-40B4-BE49-F238E27FC236}">
                  <a16:creationId xmlns:a16="http://schemas.microsoft.com/office/drawing/2014/main" id="{604F2B13-634E-4981-8787-53C36848D4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A2770F-EC37-4C6D-AF2E-4C627D5901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AF23D8E-4428-4843-9AED-EB6F21188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EF4188-48A8-4B39-ABE7-0BB04E010E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0A877F-1F7D-4FF1-A9FC-E241322BD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D098F9C-4191-478C-BA3F-F91330FA2F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1B8C79F-AE9B-4C98-80BA-22D6CB7996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B4B37A-4DA6-4751-8A4F-BDD49DE826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BDE79CE-1525-4410-9E5E-943FFF3FB8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A66FA12-7AC6-45DB-851F-C05B980B47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F6784E-F83E-4CE8-A535-394503ABE8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46C37B5-5333-46F6-A306-A5DA69EA40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ED81EBC-F02B-4676-BD19-32CE34494F7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12D4645-1213-45DD-9C45-EF3DB63207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E23053-C167-49AA-8930-08DD2C0BAC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A32F82-F4F6-4868-9657-99747918F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5ED0F55-FDB0-4995-8333-D9231BDC75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BEC92D-46AB-4AA4-A94B-88496BE48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32E4197-8221-4F7C-92CE-CD83D0A9D4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BDB4C14-DE46-4F94-B655-80B6ACCF64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6515E4D-1037-431C-BCD9-3E724CBFF1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CBF35AE-07C8-48AF-9CD0-62C0F89087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B698526-9971-4674-81FD-285F4E558F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200789B-A8DE-41E5-B0F0-8FE0EE3576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3EDEFF-CCCD-45BA-AC62-3D5E672037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D9B8D6D-E48B-49A5-A953-D4E530AB68A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AFFBE7D-6816-492B-A638-798A78CDD1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45F3BEE-01E6-4031-A09D-B2408B62B5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76FC9D-3995-440A-9BAA-4EBA067192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7593D24-05C3-486E-B1EE-7E8DE3A7E3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A541A72-3242-4354-B1FF-3FB97487D8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Rettangolo 16">
            <a:extLst>
              <a:ext uri="{FF2B5EF4-FFF2-40B4-BE49-F238E27FC236}">
                <a16:creationId xmlns:a16="http://schemas.microsoft.com/office/drawing/2014/main" id="{2BD6AB95-2D81-BBA1-62A0-4A23420289B0}"/>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4" name="Picture 4" descr="Dublino: i MIGLIORI tour - Cose da fare nel 2023 | Cancellazione GRATUITA |  GetYourGuide">
            <a:extLst>
              <a:ext uri="{FF2B5EF4-FFF2-40B4-BE49-F238E27FC236}">
                <a16:creationId xmlns:a16="http://schemas.microsoft.com/office/drawing/2014/main" id="{5B0EA1C0-E09D-612C-A79E-F07C7C893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con angoli arrotondati 5">
            <a:extLst>
              <a:ext uri="{FF2B5EF4-FFF2-40B4-BE49-F238E27FC236}">
                <a16:creationId xmlns:a16="http://schemas.microsoft.com/office/drawing/2014/main" id="{F21AEE36-724D-6B23-0CAE-00285B385D93}"/>
              </a:ext>
            </a:extLst>
          </p:cNvPr>
          <p:cNvSpPr/>
          <p:nvPr/>
        </p:nvSpPr>
        <p:spPr>
          <a:xfrm>
            <a:off x="191344" y="1052736"/>
            <a:ext cx="12000656" cy="4188381"/>
          </a:xfrm>
          <a:prstGeom prst="roundRect">
            <a:avLst/>
          </a:prstGeom>
          <a:solidFill>
            <a:schemeClr val="bg1">
              <a:alpha val="61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8000" b="1" i="1" spc="50" dirty="0">
                <a:ln w="0"/>
                <a:solidFill>
                  <a:schemeClr val="tx1"/>
                </a:solidFill>
                <a:effectLst>
                  <a:outerShdw blurRad="38100" dist="38100" dir="2700000" algn="tl">
                    <a:srgbClr val="000000">
                      <a:alpha val="43137"/>
                    </a:srgbClr>
                  </a:outerShdw>
                </a:effectLst>
                <a:latin typeface="Perpetua" panose="02020502060401020303" pitchFamily="18" charset="0"/>
              </a:rPr>
              <a:t>Day 3: SATURDAY 24 JUNE - NATIVITY OF SAINT JOHN BAPTIST</a:t>
            </a:r>
            <a:endParaRPr lang="it-IT" sz="8000" b="1" i="1" spc="50" dirty="0">
              <a:ln w="0"/>
              <a:solidFill>
                <a:schemeClr val="tx1"/>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68857268"/>
      </p:ext>
    </p:extLst>
  </p:cSld>
  <p:clrMapOvr>
    <a:masterClrMapping/>
  </p:clrMapOvr>
  <mc:AlternateContent xmlns:mc="http://schemas.openxmlformats.org/markup-compatibility/2006">
    <mc:Choice xmlns:p14="http://schemas.microsoft.com/office/powerpoint/2010/main" Requires="p14">
      <p:transition spd="med" p14:dur="700" advTm="7017">
        <p:fade/>
      </p:transition>
    </mc:Choice>
    <mc:Fallback>
      <p:transition spd="med" advTm="7017">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1.1|1|2.1|1.6"/>
</p:tagLst>
</file>

<file path=ppt/theme/theme1.xml><?xml version="1.0" encoding="utf-8"?>
<a:theme xmlns:a="http://schemas.openxmlformats.org/drawingml/2006/main" name="CosineVTI">
  <a:themeElements>
    <a:clrScheme name="Custom 133">
      <a:dk1>
        <a:sysClr val="windowText" lastClr="000000"/>
      </a:dk1>
      <a:lt1>
        <a:sysClr val="window" lastClr="FFFFFF"/>
      </a:lt1>
      <a:dk2>
        <a:srgbClr val="2A2735"/>
      </a:dk2>
      <a:lt2>
        <a:srgbClr val="EEEEEE"/>
      </a:lt2>
      <a:accent1>
        <a:srgbClr val="1EBE9B"/>
      </a:accent1>
      <a:accent2>
        <a:srgbClr val="8F99BB"/>
      </a:accent2>
      <a:accent3>
        <a:srgbClr val="FD8686"/>
      </a:accent3>
      <a:accent4>
        <a:srgbClr val="A3A3C1"/>
      </a:accent4>
      <a:accent5>
        <a:srgbClr val="7162FE"/>
      </a:accent5>
      <a:accent6>
        <a:srgbClr val="E76445"/>
      </a:accent6>
      <a:hlink>
        <a:srgbClr val="EF08F7"/>
      </a:hlink>
      <a:folHlink>
        <a:srgbClr val="8477FE"/>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docProps/app.xml><?xml version="1.0" encoding="utf-8"?>
<Properties xmlns="http://schemas.openxmlformats.org/officeDocument/2006/extended-properties" xmlns:vt="http://schemas.openxmlformats.org/officeDocument/2006/docPropsVTypes">
  <TotalTime>88</TotalTime>
  <Words>825</Words>
  <Application>Microsoft Office PowerPoint</Application>
  <PresentationFormat>Widescreen</PresentationFormat>
  <Paragraphs>59</Paragraphs>
  <Slides>42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42</vt:i4>
      </vt:variant>
    </vt:vector>
  </HeadingPairs>
  <TitlesOfParts>
    <vt:vector size="48" baseType="lpstr">
      <vt:lpstr>Arial</vt:lpstr>
      <vt:lpstr>EucrosiaUPC</vt:lpstr>
      <vt:lpstr>Grandview</vt:lpstr>
      <vt:lpstr>Perpetua</vt:lpstr>
      <vt:lpstr>Wingdings</vt:lpstr>
      <vt:lpstr>CosineVTI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Rei Viloria</dc:creator>
  <cp:lastModifiedBy>Rei Viloria</cp:lastModifiedBy>
  <cp:revision>8</cp:revision>
  <dcterms:created xsi:type="dcterms:W3CDTF">2023-06-20T18:36:39Z</dcterms:created>
  <dcterms:modified xsi:type="dcterms:W3CDTF">2023-06-21T10:14:30Z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2023-06-20T21:58:29Z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f4227b1a-c594-4658-8b46-1711622bc4e7</vt:lpwstr>
  </property>
  <property fmtid="{D5CDD505-2E9C-101B-9397-08002B2CF9AE}" pid="7" name="MSIP_Label_defa4170-0d19-0005-0004-bc88714345d2_ActionId">
    <vt:lpwstr>3e403fab-ede6-4bea-8f5d-589b2fc8665a</vt:lpwstr>
  </property>
  <property fmtid="{D5CDD505-2E9C-101B-9397-08002B2CF9AE}" pid="8" name="MSIP_Label_defa4170-0d19-0005-0004-bc88714345d2_ContentBits">
    <vt:lpwstr>0</vt:lpwstr>
  </property>
</Properties>
</file>