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96" r:id="rId13"/>
    <p:sldId id="29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8" r:id="rId42"/>
    <p:sldId id="295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2" d="100"/>
          <a:sy n="82" d="100"/>
        </p:scale>
        <p:origin x="720" y="7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8618E9-EE2D-4864-9EEE-58939BD4F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7D1EC0-23FF-4FC8-B22D-E34878EAA4C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B929A7-258C-4469-AAB4-A67D713F7A8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A635CDB-2D00-49D5-B26E-0694A25000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4288D7A-F857-418D-92F2-368E841B9F27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84F50-7F3C-4A4A-877E-FFD9EC7CD88B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1E64C1-F4C0-4A94-B319-BB1A0A2450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3D8374-8052-417F-AB69-B97EAC43D51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750734-4D51-4019-A003-38A3DE49B434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B693D1-DBA2-4D3B-9B37-D9EE8C4112F4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BCD3EA8-E4C0-4AF6-817F-F9F29157A499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170FB3-B397-4AC9-85FD-65388F26D90A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5EC0B9-49C7-4777-AEC5-B5EF8DE40498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902048B-30F7-4434-87A5-140F9BB4BEB1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00A6E2-A41C-4751-8A4E-9A0C5718D93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259517-7BE7-45F9-81C0-3A6362BF143C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652F56-7B71-42B2-AB68-22204A6DF17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9830E-1C3D-4D42-8789-524971CB46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3325A7-86D3-4B52-A7E3-ADDF408B40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53F46F-EC12-484C-A4E7-791E57687A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4ED9CA-8950-47B8-A9ED-22B45CE15FB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429F7B-9FD7-438F-8ECA-3FCAD006180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58100-D455-4B41-890C-BCC898B2D1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886397-398A-4318-BE16-2CBAC1902F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32A3A6-CE6E-4ABD-8522-2C8DC88C07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014C09-5B84-4798-8BDE-C80D76E67B8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29EB9E-ED9D-4C69-8A26-9A7A0A83056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2899F9-1795-416F-8F3D-26EEB684DB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043474-8625-495C-BD06-3627FD286C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432CE47-7631-408E-8DDC-79EE378B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2C8832D-8B8D-4036-B913-2D363143274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CCEFEAF-E87B-4FF2-A947-94CABAA0610D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3A7CD3-94E1-42A9-BAB7-2AFCD9FC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78" y="722903"/>
            <a:ext cx="10495904" cy="246077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7609B-8FD3-4FF7-8EBC-6619CA868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78" y="3428997"/>
            <a:ext cx="10495904" cy="230663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2437C4A8-8E3A-4ADA-93B9-64737CE1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A76F-3401-4F50-AE85-8F2AA247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2E50-D34E-4DD4-8B3B-55D08F25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53B71-D2FA-4DDC-9C9C-E26F7B59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5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BD70F-ACE4-4595-845E-2296BDF83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78CD9-E0B5-4B48-8366-91E6D22C9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AF4B4-44D3-4E29-B235-A1B86820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BA37-9639-480E-84AB-EA277225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C658-154E-48DE-AD31-813E5170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4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5405209-5179-4359-91ED-1B1A46619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32344F-3BE0-4CE8-B1BD-9ABD425E1C0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99DE306-F4FB-4730-A066-ADF38D73956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B32885-303F-477F-A081-27425944F230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0C0C0B-4CD0-467D-A382-2B2415102C48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788DF0F-327F-43A5-AB71-3D32053D83CA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8A0902-2662-4911-A532-AA6310861479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BDA4F7-23F4-46D1-8B7E-A21DD84083E1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FC9FC2-8808-438E-8FFB-5FE416BFB5C8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04694E5-71F9-4210-9BE8-FC12CC177B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37E805-A7E5-4906-B0C5-1373F3DA962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4CD964-FBD6-41AB-8A02-9509A2BAC11F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9CD7FF8-E827-4E0A-BCE2-CCB34EDAC0F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C4AD6BB-F1EE-4FB8-96E8-6890447800EC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E935057-E0A3-4DAE-B9C8-6E818D7A7205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8DDF69-1C14-453C-BC3A-37D3FE69DFC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C26D82-15BA-4B2E-A42D-2ECA8012D307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F73B67-E5E9-4000-91DA-034B2127EFD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AFAC1B5-F0DD-4FC0-B4C9-77CB29DF44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ACB3DB-54B2-4CEE-A791-C6FC6C758DA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324004-1030-47D9-B817-425FF6ECC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AA001C4-81AB-4FA6-ADAA-C8618056353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1DAD34-7844-4F16-9874-F51F2A23B9E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7DCBC6D-1BDA-4CB1-A3EC-59F240C8FA1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B3C1A0-58E7-47E4-831B-CF3EE21D1E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A09FAA-E123-4FE4-B67A-9EBDE1A313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317B7C6-C816-4A58-B184-135E4FD19F5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D22ABB-4CE8-47DC-80BF-39B3E4CF704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A17DE37-A292-4031-AF42-CDB00A13EE7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73EF673-CB75-435F-9BF3-7594EC3ADF8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35F4581-15F6-47EE-87D0-1132A093DBA5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5CF984-F5BD-45C4-9A12-B02DB4F044E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ACE66A86-8455-497B-9CA4-F460A19E5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900000">
            <a:off x="7770390" y="-287370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68C62B-71EF-4824-9EE8-6CAE17984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07774" y="715616"/>
            <a:ext cx="3295876" cy="50265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3E4C8-4AA9-49D7-BF71-1AB5F2CFE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3588" y="715616"/>
            <a:ext cx="6770448" cy="5026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898B3-014E-440B-BA4E-10633921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22643-CE63-4C3E-B437-5A1A5EF9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1CE5E-160A-4B37-94E2-3D9DC75B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5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8D6B-70A2-430A-9F5D-DA093D8C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A2845-6CA6-4745-A951-25B8D5319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49424-7A20-4BA1-9F60-671A5DBB3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BD2B2-E17F-402E-8EA3-5C7C1118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3070-8658-4AC0-B2A3-4BE605A8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69DB7AC-F7D7-430A-A2A7-CD3EBBF1D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6AAF10E-F092-4160-BF4A-FF568555B790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341C04-9B94-4385-A661-7B8C1700049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C1D709-6A0F-409C-B2D0-C248E562265E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9BE53-BA11-4B67-BFBB-6281DB50C75D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662D93-31C1-4DFB-A938-E631F89AA9F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ECC8DA-0BEC-4508-89D4-12FA35B481F5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DC8E6C-1B78-4B89-82DD-BBA778CD1482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E5F54A-0315-4B15-B865-1F0460526260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7F352-DE39-4835-8D3F-69CDEC490F1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D6F20A-F777-4F41-B23B-735A64FA5DA3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BBADBA-0F74-418B-BC50-AD44596C3EF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18BE26-88E5-457C-8095-745F34D1536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B269E0-E058-4340-B93D-7D40FFF521F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DDD9AEE-5501-4385-B339-4616F567B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D29C61-8926-4C98-882B-AB90108C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C585F9-B633-4F7E-AADE-75079DC17158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DC6366-5525-4FBC-9886-D4409F6B299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CC03CF9-098C-4140-806A-023D3DC3F2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9C41BC4-89DF-4EC4-A141-9EF16D8EEB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2AD067-E64C-499E-9C0A-A725258744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53DD54-FA2B-4B91-A94E-3C46AE21B3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6AC204-156B-442E-B028-01036BD1F2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3512DE-F013-431A-9F6E-ADDA88FB2DD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E95FEE1-61A9-4065-B9F8-5589180AC62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028AA59-C1FA-46C0-BFDD-1C1D3404C81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A5C99EE-B791-470A-8639-0357A751EB4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4F4204-F48B-4AF5-B11E-0CE7D972AC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76643FE-3966-4B82-9623-C61A56EDD20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DD769C5-B1B1-45BD-A40A-67E6568C843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511707-50C7-48B2-81F7-5C82BF57795C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8D44F3-CCFE-48A0-8414-FFF5E43D9184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126FE0-8204-40BB-AD46-4A0C7A47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18115"/>
            <a:ext cx="10312571" cy="278150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E350-4200-419C-A167-527DD6B77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3753350"/>
            <a:ext cx="10312571" cy="1991572"/>
          </a:xfrm>
        </p:spPr>
        <p:txBody>
          <a:bodyPr/>
          <a:lstStyle>
            <a:lvl1pPr marL="0" indent="0">
              <a:buNone/>
              <a:defRPr lang="en-US" sz="24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6741F519-22CF-4C01-B140-5480DBAB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260790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D1550-9064-4767-B70A-3501AF95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1C33-2E8E-4041-9683-12048CB8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6992-B921-4F3F-9C4A-0D67E618D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6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FDF5-4B31-4F1B-83BA-82A951037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312571" cy="13548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EC9A6-F718-4497-8A75-637EE1745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078" y="2345843"/>
            <a:ext cx="500958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03E57-9695-4508-9778-B3DB1FB5F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35075" y="2345843"/>
            <a:ext cx="5068574" cy="32743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4CEE6-B9DC-4CCC-8F4C-0B4DADFB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85191-5804-47C9-95EB-D49D715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B0A03-44F6-4299-B45D-E07A02390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69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0E6-CC97-4BD8-92FE-8F36024D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0"/>
            <a:ext cx="10320062" cy="14075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72FB-EDD5-42FB-8A9A-279EAD4FB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8" y="2331481"/>
            <a:ext cx="4963444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28C1-95C8-476A-8D93-D580DD39D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078" y="2954564"/>
            <a:ext cx="4963444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315485-EE1A-41B0-873A-BA9D06E88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03351" y="2331481"/>
            <a:ext cx="4900298" cy="54007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1A6FB-1583-4A1B-A4A7-C65062C57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3351" y="2954564"/>
            <a:ext cx="4900298" cy="2790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A29EA7-E61E-4617-9DA9-40B9299B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587" y="6215870"/>
            <a:ext cx="3843779" cy="417126"/>
          </a:xfrm>
        </p:spPr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6249CC-EB72-46A6-87D9-5FBDA8E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04EE7-47BE-4ECE-A170-793C4E56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E4946-24AD-40DD-95A7-49BA49C2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8" y="722903"/>
            <a:ext cx="10501177" cy="14012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CF342-49F6-482D-943E-7E50B169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033E5-3797-4FF8-866F-9FD9325A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1078" y="236364"/>
            <a:ext cx="4114800" cy="4171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1E67-424D-4638-98F8-38E71A41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5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265F-80A1-448D-A6EB-CE8D6F6E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5D00D-89E6-4E7A-9A4D-A8CCEB3B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B5AEA-8C38-4776-878C-AB01474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8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C4853C57-22BC-4465-8B37-DC06FE5A0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2" y="3144857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7C0A6-48E9-4845-9EBF-EF2A3DFD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99914" cy="299658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8B542-2084-485C-ABFC-94340B4C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672" y="708102"/>
            <a:ext cx="5656716" cy="54306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7791F-9546-470D-A174-D75285263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6544"/>
            <a:ext cx="4499914" cy="2162201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2">
                  <a:lumMod val="50000"/>
                  <a:lumOff val="50000"/>
                </a:schemeClr>
              </a:buClr>
              <a:buSzPct val="75000"/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50D594-9D00-4E12-9A7B-8B78EC199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DEA230-2680-47DD-BD49-FDBF4C1105A5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0BA61D-887F-46F1-B20D-EA4C38D467C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50DFBA-D16D-4AE0-8339-58C4089B94AD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4AAAA5-CEFC-4C25-91D3-5AE49F720DA5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D142AD-3FA3-43E4-8A61-61CF1E41568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3755A3-93F4-4EC4-9635-7E89E4AF1D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BFB588-0AB8-4BD8-9272-1CA867726018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45A6DF3-CF29-4480-A235-EAE88D65A63C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6FF036-365A-4C15-8E15-0D5BBEBCEA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85E76FF-4E86-4E42-B67E-B11AAE8D3076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A64CEE-7CED-4EB2-A414-6F2D91E824F9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12C571B-47A6-49EB-A29F-678368BAED9F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160B109-845C-4119-BB66-9887B3859A7D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8B7447-FF64-42D9-B3C6-2BDC6F547ED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F9B71-8653-450D-AFBE-2140D586FB5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0B9E5A-C1DA-445C-A911-721DF98DDC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C9A3DC-A478-4469-9359-34A435689F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DE3299-EED7-4771-A270-F6B02941AD6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434422A-5B59-41DC-8E2A-1A8244580E3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A176117-0990-434B-A9D9-B4B9043C54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7D6425E-C84A-462F-98F8-D0AB4FC3AF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F13AB68-7321-4AC2-AC60-0F417877D07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E275CCE-D06F-49D0-8A47-372C5040330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D4B374E-EEBC-4A9C-B3B4-B269EC71985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D80A7E6-BBEF-4EF1-B14A-29F26BFCF8E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D7BC013-9B50-459D-8B8D-F756514A47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8964C0-675D-4807-B795-4B695A8F84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6911512-51A8-4CE7-A043-425C809EB5F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C15D1E-0EDF-4AD7-90C7-3D8D64E645DB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265A2D-2A6A-4301-B59F-8BAD98D9A57B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A4907F-2D1D-49D1-882D-119AA5E11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A2284-37AB-43F5-98B8-8AB49DBF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8ABAA-E2F7-4C89-99ED-2C340220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2EF12-B2CD-4F3C-9F19-A8691540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A6865-0A03-48FA-AD6E-D5BF8FDE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77E8EB-0DA2-40E4-AD12-1CCD0D262D0B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BFE9F8-907A-4FFC-9FDE-2B51D238C40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DDC323-8732-4007-BB81-1BE917E3B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08FC40-8403-438D-95CA-E4EDC66192A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1D218-3FEA-4455-9809-91F029FB55AE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41390F-BE50-4E4E-9DA2-B5F23F1A93D8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B3F094-97B5-48E1-A4DE-8BEED2550283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D4DBB43-CB34-4881-9445-A7FE131D5327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71F972-027A-47F0-996C-84BFE4574050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41353D-93C8-43F8-BBDE-7AB6B29EC38C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F07B24-CBD8-4F09-81EB-504285F8E11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7873BB-1D79-4055-801C-BDA0F9A15136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008D42B-2F35-497E-A26D-9AF008619D43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57499-C4D9-4B7D-BADA-38462AA3164E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71F2B9-1FFA-4350-9370-B098459A23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FBAFFC-DC8F-4BB4-B405-E4AAA269A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4FCE64-D7A5-411A-8795-932DD39F952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B4ECFC-FD43-44CF-B7FA-2A8C5651400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DFBC12-1E1D-44DE-9966-BAB05B2466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BEF096-361C-478B-81EB-37584119BFE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C81993-CE86-4910-B9CE-B69375BDCE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75613D7-9FB0-4D33-8784-EC059DE019C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20AFD9-E849-4F42-99B2-928E6098C2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200B0B-91CD-4D66-ADFC-9585D283103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DB0C45-30CE-4C85-95C6-FFF4977C646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C31604-5F93-436D-A9D2-A48846D4E0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1B965-7DE1-4AE3-B28B-DB6847BC52C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D9FB65-4392-4D6A-8ACC-8151F682BF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B40380C-3493-4AFE-BF13-AE68A8D244B4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B21DF1-4859-4991-9C10-F8FA68F41013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4AD212-17DC-4506-AAA0-34A46A0B11C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B556E7-762B-4E18-A961-A4F7A9ECF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7" y="713677"/>
            <a:ext cx="4434823" cy="302051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7118AF-C54D-406D-AABE-AED6576D1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672" y="713677"/>
            <a:ext cx="5304977" cy="54306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05CDEB9-8DED-4711-8140-4C943FC2C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3" y="314330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3C3F-6360-4760-9477-C3831A6E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587" y="3970330"/>
            <a:ext cx="4434823" cy="2173992"/>
          </a:xfrm>
        </p:spPr>
        <p:txBody>
          <a:bodyPr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D3B-60EE-4FC5-9ED7-44453008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2BA41-EC5B-4197-BCC8-0FD2E523CD7A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F831E-9B19-4936-8BC9-F62A9B11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1E1D1-F7A2-40D0-91DA-07468A9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5108C-154A-4A5A-9C05-91A49A422BA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7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DF0D99C-5D42-41C6-A50C-C4E2D6B2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28962D-50BA-43F8-8863-28ECE711D3FC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80F5939-D4E0-46FD-9A5A-5D648E38109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33D331-78CB-40A1-B167-8185EC5D707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12E4B1-E78E-49E7-AA36-374CC1B084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D46340-CBFC-490F-B44E-7AA8FBF58B05}"/>
                </a:ext>
              </a:extLst>
            </p:cNvPr>
            <p:cNvCxnSpPr>
              <a:cxnSpLocks/>
            </p:cNvCxnSpPr>
            <p:nvPr/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575C26C-3EBD-4AA9-BA4D-2561E295D65D}"/>
                </a:ext>
              </a:extLst>
            </p:cNvPr>
            <p:cNvCxnSpPr>
              <a:cxnSpLocks/>
            </p:cNvCxnSpPr>
            <p:nvPr/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5DB6BE-E065-4559-BF5C-36B56B379040}"/>
                </a:ext>
              </a:extLst>
            </p:cNvPr>
            <p:cNvCxnSpPr>
              <a:cxnSpLocks/>
            </p:cNvCxnSpPr>
            <p:nvPr/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A54272-CD9D-4F68-BBAB-4F0C0C3EC6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002CE8F-9256-4F2C-B474-58873717119E}"/>
                </a:ext>
              </a:extLst>
            </p:cNvPr>
            <p:cNvCxnSpPr>
              <a:cxnSpLocks/>
            </p:cNvCxnSpPr>
            <p:nvPr/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9C9DE9F-4252-401D-913E-B74C9E326F9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E4E69B-534F-4A80-9E1C-798BEE1B0795}"/>
                </a:ext>
              </a:extLst>
            </p:cNvPr>
            <p:cNvCxnSpPr>
              <a:cxnSpLocks/>
            </p:cNvCxnSpPr>
            <p:nvPr/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7564E1C-009C-4832-AE8D-E98286693F0C}"/>
                </a:ext>
              </a:extLst>
            </p:cNvPr>
            <p:cNvCxnSpPr>
              <a:cxnSpLocks/>
            </p:cNvCxnSpPr>
            <p:nvPr/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05DF1C-5801-43F2-A8B9-5351369418C0}"/>
                </a:ext>
              </a:extLst>
            </p:cNvPr>
            <p:cNvCxnSpPr>
              <a:cxnSpLocks/>
            </p:cNvCxnSpPr>
            <p:nvPr/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06E71C8-0783-4E17-9B34-F51231DD2954}"/>
                </a:ext>
              </a:extLst>
            </p:cNvPr>
            <p:cNvCxnSpPr>
              <a:cxnSpLocks/>
            </p:cNvCxnSpPr>
            <p:nvPr/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908F17-2A89-4B0A-A2EA-692390969F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BE22751-380F-44F9-BEED-0A553CF87BE5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B27910-846F-4E4E-B588-F5B2E026FE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6E0501E-134E-46D7-984F-3A382B0BB2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A83974-CBD7-4A69-9D84-2D3BBDE027A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03E931-00D4-4B0C-BC69-49FE5C76651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732A30-BE2F-4D71-BC37-60F7B44591B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C8EB840-DE7D-4E67-989C-F4D8F50E15B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05D2CC2-53CC-487E-A72E-42B1E9B184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3A12D6B-1D60-4F26-8FB9-74AD5B070BD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895D00-2D63-443C-95A8-5EB6E5EECBF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AC50652-2A56-4382-95D0-971644EE0F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A50A374-8880-482D-B54F-F74E0D7BE18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66364D8-CCC7-4AAF-94BC-766EC160D99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A0DC409-26E2-4453-89FD-745EA849BE7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39ED039-D66C-4A5E-AA35-E7A5FA2E64C2}"/>
                </a:ext>
              </a:extLst>
            </p:cNvPr>
            <p:cNvCxnSpPr>
              <a:cxnSpLocks/>
            </p:cNvCxnSpPr>
            <p:nvPr/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72C13DC-161E-49CF-96B5-5383AA052A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103067-48DA-458C-99F6-9921C19A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79" y="725951"/>
            <a:ext cx="10325000" cy="1442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86862-507E-4F73-890F-3B77BCFA3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079" y="2340131"/>
            <a:ext cx="10325000" cy="356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BC0BB-AF05-4753-9159-41A16FBFC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3587" y="6215870"/>
            <a:ext cx="3843779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BA41-EC5B-4197-BCC8-0FD2E523CD7A}" type="datetimeFigureOut">
              <a:rPr lang="en-US" smtClean="0"/>
              <a:pPr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62F82-EA1A-4B02-8A64-3B44C0D9D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1078" y="236364"/>
            <a:ext cx="4114800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5EF32-1CA9-4CDA-8182-2FB0C30A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3649" y="6215870"/>
            <a:ext cx="979151" cy="417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5108C-154A-4A5A-9C05-91A49A422BA7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63BAC6E0-ADAC-40FB-AF53-88FA5F837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3500000">
            <a:off x="-281094" y="1516214"/>
            <a:ext cx="568289" cy="568289"/>
          </a:xfrm>
          <a:prstGeom prst="rtTriangl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1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9" r:id="rId6"/>
    <p:sldLayoutId id="2147483754" r:id="rId7"/>
    <p:sldLayoutId id="2147483755" r:id="rId8"/>
    <p:sldLayoutId id="2147483756" r:id="rId9"/>
    <p:sldLayoutId id="2147483758" r:id="rId10"/>
    <p:sldLayoutId id="214748375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50000"/>
            <a:lumOff val="50000"/>
          </a:schemeClr>
        </a:buClr>
        <a:buSzPct val="75000"/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-672752" y="0"/>
            <a:ext cx="128647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vestiti, persona, Viso umano, paramento sacro&#10;&#10;Descrizione generata automaticamente">
            <a:extLst>
              <a:ext uri="{FF2B5EF4-FFF2-40B4-BE49-F238E27FC236}">
                <a16:creationId xmlns:a16="http://schemas.microsoft.com/office/drawing/2014/main" id="{F8E66274-6EEE-873D-AB37-C0F7A955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11794" r="1443" b="43541"/>
          <a:stretch/>
        </p:blipFill>
        <p:spPr>
          <a:xfrm>
            <a:off x="-669746" y="-776"/>
            <a:ext cx="10930202" cy="6856448"/>
          </a:xfrm>
          <a:custGeom>
            <a:avLst/>
            <a:gdLst/>
            <a:ahLst/>
            <a:cxnLst/>
            <a:rect l="l" t="t" r="r" b="b"/>
            <a:pathLst>
              <a:path w="12168757" h="6856448">
                <a:moveTo>
                  <a:pt x="0" y="0"/>
                </a:moveTo>
                <a:lnTo>
                  <a:pt x="11275572" y="0"/>
                </a:lnTo>
                <a:lnTo>
                  <a:pt x="11279725" y="311311"/>
                </a:lnTo>
                <a:cubicBezTo>
                  <a:pt x="11362648" y="3365106"/>
                  <a:pt x="12638651" y="3558944"/>
                  <a:pt x="11981282" y="6618698"/>
                </a:cubicBezTo>
                <a:lnTo>
                  <a:pt x="11926949" y="6856448"/>
                </a:lnTo>
                <a:lnTo>
                  <a:pt x="0" y="6856448"/>
                </a:lnTo>
                <a:close/>
              </a:path>
            </a:pathLst>
          </a:cu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823879" y="1695204"/>
            <a:ext cx="607311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spc="5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AL BEATO</a:t>
            </a:r>
          </a:p>
          <a:p>
            <a:pPr algn="ctr"/>
            <a:r>
              <a:rPr lang="it-IT" sz="54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ANTONIO ROSMINI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614297-661E-5E2C-8DA9-BB514FDB5082}"/>
              </a:ext>
            </a:extLst>
          </p:cNvPr>
          <p:cNvSpPr txBox="1"/>
          <p:nvPr/>
        </p:nvSpPr>
        <p:spPr>
          <a:xfrm>
            <a:off x="6080360" y="1144058"/>
            <a:ext cx="6204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NOVENA 2023</a:t>
            </a:r>
            <a:endParaRPr lang="it-IT" sz="4000" dirty="0">
              <a:solidFill>
                <a:srgbClr val="002060"/>
              </a:solidFill>
              <a:latin typeface="EucrosiaUPC" panose="02020603050405020304" pitchFamily="18" charset="-34"/>
              <a:cs typeface="EucrosiaUPC" panose="02020603050405020304" pitchFamily="18" charset="-3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946440-8D5B-FA10-0994-2E551091647B}"/>
              </a:ext>
            </a:extLst>
          </p:cNvPr>
          <p:cNvSpPr txBox="1"/>
          <p:nvPr/>
        </p:nvSpPr>
        <p:spPr>
          <a:xfrm>
            <a:off x="6109499" y="3113330"/>
            <a:ext cx="6139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>
              <a:defRPr sz="4000" b="1" spc="5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crosiaUPC" panose="02020603050405020304" pitchFamily="18" charset="-34"/>
                <a:cs typeface="EucrosiaUPC" panose="02020603050405020304" pitchFamily="18" charset="-34"/>
              </a:defRPr>
            </a:lvl1pPr>
          </a:lstStyle>
          <a:p>
            <a:pPr algn="ctr"/>
            <a:r>
              <a:rPr lang="it-IT" sz="36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IN PREGHIERA PER LA PACE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043D4B-0178-FBF0-FB8A-118C9A611EF8}"/>
              </a:ext>
            </a:extLst>
          </p:cNvPr>
          <p:cNvSpPr txBox="1"/>
          <p:nvPr/>
        </p:nvSpPr>
        <p:spPr>
          <a:xfrm>
            <a:off x="5961269" y="3746710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VE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22-30 GIUGNO</a:t>
            </a:r>
            <a:endParaRPr lang="it-IT" sz="1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2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17">
        <p:fade/>
      </p:transition>
    </mc:Choice>
    <mc:Fallback xmlns="">
      <p:transition spd="med" advTm="8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879976" y="1628800"/>
            <a:ext cx="706355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dove </a:t>
            </a:r>
          </a:p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c’è violenza.</a:t>
            </a:r>
          </a:p>
        </p:txBody>
      </p:sp>
      <p:pic>
        <p:nvPicPr>
          <p:cNvPr id="3" name="Picture 2" descr="CAMPANA DEI CADUTI (Rovereto) - 2023 Qué SABER antes de ir">
            <a:extLst>
              <a:ext uri="{FF2B5EF4-FFF2-40B4-BE49-F238E27FC236}">
                <a16:creationId xmlns:a16="http://schemas.microsoft.com/office/drawing/2014/main" id="{430F8181-3BBE-4BB7-4849-FDCBBE7E4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672"/>
            <a:ext cx="692116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7">
        <p:fade/>
      </p:transition>
    </mc:Choice>
    <mc:Fallback xmlns="">
      <p:transition spd="med" advTm="657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844824"/>
            <a:ext cx="113052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 in ogni situazione di violenza: nelle famiglie, nelle </a:t>
            </a:r>
            <a:r>
              <a:rPr lang="it-IT" sz="6000" b="1" i="1" spc="5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comunita’</a:t>
            </a:r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, nei villaggi e nei paesi.</a:t>
            </a:r>
          </a:p>
        </p:txBody>
      </p:sp>
    </p:spTree>
    <p:extLst>
      <p:ext uri="{BB962C8B-B14F-4D97-AF65-F5344CB8AC3E}">
        <p14:creationId xmlns:p14="http://schemas.microsoft.com/office/powerpoint/2010/main" val="22988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32">
        <p:fade/>
      </p:transition>
    </mc:Choice>
    <mc:Fallback xmlns="">
      <p:transition spd="med" advTm="12932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16632"/>
            <a:ext cx="11449272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Per la pace in ogni situazione dove si pensa di risolvere i problemi con la violenza. Per la pace in ogni episodio di discriminazione, classismo, esclusione, bullismo. Donaci Signore, sempre, di vivere la prossimità, l’amicizia, la fraternità.</a:t>
            </a:r>
          </a:p>
        </p:txBody>
      </p:sp>
    </p:spTree>
    <p:extLst>
      <p:ext uri="{BB962C8B-B14F-4D97-AF65-F5344CB8AC3E}">
        <p14:creationId xmlns:p14="http://schemas.microsoft.com/office/powerpoint/2010/main" val="4991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52">
        <p:fade/>
      </p:transition>
    </mc:Choice>
    <mc:Fallback xmlns="">
      <p:transition spd="med" advTm="2575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91544" y="1052736"/>
            <a:ext cx="828092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Donaci Signore, sempre, di vivere la prossimità, l’amicizia, la fraternità.</a:t>
            </a:r>
          </a:p>
        </p:txBody>
      </p:sp>
    </p:spTree>
    <p:extLst>
      <p:ext uri="{BB962C8B-B14F-4D97-AF65-F5344CB8AC3E}">
        <p14:creationId xmlns:p14="http://schemas.microsoft.com/office/powerpoint/2010/main" val="62539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65">
        <p:fade/>
      </p:transition>
    </mc:Choice>
    <mc:Fallback>
      <p:transition spd="med" advTm="11165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170" name="Picture 2" descr="Stresa – Naviga le isole Borromee">
            <a:extLst>
              <a:ext uri="{FF2B5EF4-FFF2-40B4-BE49-F238E27FC236}">
                <a16:creationId xmlns:a16="http://schemas.microsoft.com/office/drawing/2014/main" id="{BA98CF38-F40E-ABC2-A990-77AB2788D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11496600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124744"/>
            <a:ext cx="11521280" cy="4188381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4° giorno: DOMENICA </a:t>
            </a:r>
          </a:p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25 GIUGNO – XII DEL TEMPO ORDINARIO</a:t>
            </a:r>
            <a:endParaRPr lang="es-ES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79">
        <p:fade/>
      </p:transition>
    </mc:Choice>
    <mc:Fallback xmlns="">
      <p:transition spd="med" advTm="687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96688" y="2276872"/>
            <a:ext cx="706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dove non c’è dialogo.</a:t>
            </a:r>
          </a:p>
        </p:txBody>
      </p:sp>
      <p:pic>
        <p:nvPicPr>
          <p:cNvPr id="6146" name="Picture 2" descr="Casa natale di Antonio Rosmini | APT Rovereto e Vallagarina">
            <a:extLst>
              <a:ext uri="{FF2B5EF4-FFF2-40B4-BE49-F238E27FC236}">
                <a16:creationId xmlns:a16="http://schemas.microsoft.com/office/drawing/2014/main" id="{A5D87E30-B3BB-3833-915F-93F6A5BC3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r="16131"/>
          <a:stretch/>
        </p:blipFill>
        <p:spPr bwMode="auto">
          <a:xfrm>
            <a:off x="6847839" y="476672"/>
            <a:ext cx="5344161" cy="600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5">
        <p:fade/>
      </p:transition>
    </mc:Choice>
    <mc:Fallback xmlns="">
      <p:transition spd="med" advTm="6485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908720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 tra le parti mute, tra i fratelli che non dialogano, tra le persone che mantengono rancore e sono guidate dai pregiudizi.</a:t>
            </a:r>
          </a:p>
        </p:txBody>
      </p:sp>
    </p:spTree>
    <p:extLst>
      <p:ext uri="{BB962C8B-B14F-4D97-AF65-F5344CB8AC3E}">
        <p14:creationId xmlns:p14="http://schemas.microsoft.com/office/powerpoint/2010/main" val="341954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804">
        <p:fade/>
      </p:transition>
    </mc:Choice>
    <mc:Fallback>
      <p:transition spd="med" advTm="16804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340768"/>
            <a:ext cx="113052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Per la pace nelle situazioni nelle quali sembra finito per sempre il dialogo: donaci Signore l’umiltà dell’ascolto e del dialogo.</a:t>
            </a:r>
          </a:p>
        </p:txBody>
      </p:sp>
    </p:spTree>
    <p:extLst>
      <p:ext uri="{BB962C8B-B14F-4D97-AF65-F5344CB8AC3E}">
        <p14:creationId xmlns:p14="http://schemas.microsoft.com/office/powerpoint/2010/main" val="27724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385">
        <p:fade/>
      </p:transition>
    </mc:Choice>
    <mc:Fallback xmlns="">
      <p:transition spd="med" advTm="1838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4" descr="Rovereto - Italia.it">
            <a:extLst>
              <a:ext uri="{FF2B5EF4-FFF2-40B4-BE49-F238E27FC236}">
                <a16:creationId xmlns:a16="http://schemas.microsoft.com/office/drawing/2014/main" id="{00F4006A-C982-BBF3-6C45-838DDD7A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0" y="764704"/>
            <a:ext cx="1053581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279041" y="0"/>
            <a:ext cx="8912959" cy="282630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5° giorno: LUNEDI 26 GIUGNO</a:t>
            </a:r>
            <a:endParaRPr lang="es-ES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7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95">
        <p:fade/>
      </p:transition>
    </mc:Choice>
    <mc:Fallback>
      <p:transition spd="med" advTm="569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591944" y="2060848"/>
            <a:ext cx="70635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es-ES" sz="8000" b="1" i="1" spc="5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sociale</a:t>
            </a:r>
            <a:endParaRPr lang="it-IT" sz="8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pic>
        <p:nvPicPr>
          <p:cNvPr id="3" name="Immagine 2" descr="Immagine che contiene aria aperta, cielo, persona, erba&#10;&#10;Descrizione generata automaticamente">
            <a:extLst>
              <a:ext uri="{FF2B5EF4-FFF2-40B4-BE49-F238E27FC236}">
                <a16:creationId xmlns:a16="http://schemas.microsoft.com/office/drawing/2014/main" id="{4F38E168-154C-47FD-1200-CC2F18F64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71"/>
          <a:stretch/>
        </p:blipFill>
        <p:spPr>
          <a:xfrm>
            <a:off x="0" y="476672"/>
            <a:ext cx="6168008" cy="59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73">
        <p:fade/>
      </p:transition>
    </mc:Choice>
    <mc:Fallback xmlns="">
      <p:transition spd="med" advTm="707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95523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Sacro Monte Calvario – gallery – Musica in Quota">
            <a:extLst>
              <a:ext uri="{FF2B5EF4-FFF2-40B4-BE49-F238E27FC236}">
                <a16:creationId xmlns:a16="http://schemas.microsoft.com/office/drawing/2014/main" id="{90CF0FBF-F72E-BE0F-71A5-63F41906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560"/>
            <a:ext cx="955238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0" y="0"/>
            <a:ext cx="936104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1° giorno: GIOVEDI 22 GIUGNO</a:t>
            </a:r>
          </a:p>
        </p:txBody>
      </p:sp>
    </p:spTree>
    <p:extLst>
      <p:ext uri="{BB962C8B-B14F-4D97-AF65-F5344CB8AC3E}">
        <p14:creationId xmlns:p14="http://schemas.microsoft.com/office/powerpoint/2010/main" val="26782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23">
        <p:fade/>
      </p:transition>
    </mc:Choice>
    <mc:Fallback xmlns="">
      <p:transition spd="med" advTm="662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980728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 nei Paesi che vivono instabilità sociale per le conseguenze della guerra, a causa di regimi dittatoriali o di governi che limitano la libertà dei cittadini.</a:t>
            </a:r>
          </a:p>
        </p:txBody>
      </p:sp>
    </p:spTree>
    <p:extLst>
      <p:ext uri="{BB962C8B-B14F-4D97-AF65-F5344CB8AC3E}">
        <p14:creationId xmlns:p14="http://schemas.microsoft.com/office/powerpoint/2010/main" val="3537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34">
        <p:fade/>
      </p:transition>
    </mc:Choice>
    <mc:Fallback xmlns="">
      <p:transition spd="med" advTm="2273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620688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Per i Paesi che attraversano crisi politiche, economiche, morali, e spirituali: prevalgano il desiderio del vero bene della gente, l’azione per la giustizia e le ragioni del bene comune.</a:t>
            </a:r>
          </a:p>
        </p:txBody>
      </p:sp>
    </p:spTree>
    <p:extLst>
      <p:ext uri="{BB962C8B-B14F-4D97-AF65-F5344CB8AC3E}">
        <p14:creationId xmlns:p14="http://schemas.microsoft.com/office/powerpoint/2010/main" val="293539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967">
        <p:fade/>
      </p:transition>
    </mc:Choice>
    <mc:Fallback xmlns="">
      <p:transition spd="med" advTm="2096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Signore, ispira in tutti i cuori la volontà di costruire la pace, il desiderio di percorrere cammini che costruiscano la società nella giustizia e nel bene comune.</a:t>
            </a:r>
            <a:endParaRPr lang="es-ES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3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785">
        <p:fade/>
      </p:transition>
    </mc:Choice>
    <mc:Fallback>
      <p:transition spd="med" advTm="1978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18" name="Picture 2" descr="Viaggio India del Sud Kerala e Tamil Nadu - Viaggi del Genio">
            <a:extLst>
              <a:ext uri="{FF2B5EF4-FFF2-40B4-BE49-F238E27FC236}">
                <a16:creationId xmlns:a16="http://schemas.microsoft.com/office/drawing/2014/main" id="{6718CFF8-3E70-783B-FE5C-DF4871C5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199456" y="476672"/>
            <a:ext cx="10153128" cy="5005626"/>
          </a:xfrm>
          <a:prstGeom prst="round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6° giorno: MARTEDI </a:t>
            </a:r>
          </a:p>
          <a:p>
            <a:pPr algn="ctr"/>
            <a:r>
              <a:rPr lang="it-IT" sz="7200" b="1" i="1" spc="5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27 GIUGNO – NOSTRA SIGNORA DEL PERPETUO SOCCORSO</a:t>
            </a:r>
            <a:endParaRPr lang="es-ES" sz="7200" b="1" i="1" spc="5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2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65">
        <p:fade/>
      </p:transition>
    </mc:Choice>
    <mc:Fallback xmlns="">
      <p:transition spd="med" advTm="7365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240704" y="692696"/>
            <a:ext cx="706355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dove non c’è coscienza del bene comune.</a:t>
            </a:r>
          </a:p>
        </p:txBody>
      </p:sp>
      <p:pic>
        <p:nvPicPr>
          <p:cNvPr id="10242" name="Picture 2" descr="Dove E Quando Andare Nel Kerala Per Avere Un Clima Piacevole? | Dove e  Quando">
            <a:extLst>
              <a:ext uri="{FF2B5EF4-FFF2-40B4-BE49-F238E27FC236}">
                <a16:creationId xmlns:a16="http://schemas.microsoft.com/office/drawing/2014/main" id="{4FA1AC4C-E870-BB4F-079F-300045196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0"/>
          <a:stretch/>
        </p:blipFill>
        <p:spPr bwMode="auto">
          <a:xfrm>
            <a:off x="6528048" y="476672"/>
            <a:ext cx="566395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91">
        <p:fade/>
      </p:transition>
    </mc:Choice>
    <mc:Fallback xmlns="">
      <p:transition spd="med" advTm="719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88640"/>
            <a:ext cx="1130525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le zone nel mondo più coinvolte nel fenomeno delle migrazioni, e laddove i migranti che sono oppressi dai fenomeni della discriminazione, della xenofobia, e di situazioni che offendono la loro dignità di persone e di popolo.</a:t>
            </a:r>
          </a:p>
        </p:txBody>
      </p:sp>
    </p:spTree>
    <p:extLst>
      <p:ext uri="{BB962C8B-B14F-4D97-AF65-F5344CB8AC3E}">
        <p14:creationId xmlns:p14="http://schemas.microsoft.com/office/powerpoint/2010/main" val="131485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879">
        <p:fade/>
      </p:transition>
    </mc:Choice>
    <mc:Fallback>
      <p:transition spd="med" advTm="2687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263352" y="116632"/>
            <a:ext cx="1166529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perché in tutti e soprattutto nelle giovani generazioni l’educazione nei valori umani e cristiani semini i germi della civilizzazione dell’amore e della </a:t>
            </a:r>
            <a:r>
              <a:rPr lang="it-IT" sz="6000" b="1" i="1" spc="5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veritá</a:t>
            </a:r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. Infatti, o ci salviamo insieme o non si salva nessuno. </a:t>
            </a:r>
          </a:p>
        </p:txBody>
      </p:sp>
    </p:spTree>
    <p:extLst>
      <p:ext uri="{BB962C8B-B14F-4D97-AF65-F5344CB8AC3E}">
        <p14:creationId xmlns:p14="http://schemas.microsoft.com/office/powerpoint/2010/main" val="52243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350">
        <p:fade/>
      </p:transition>
    </mc:Choice>
    <mc:Fallback>
      <p:transition spd="med" advTm="273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484784"/>
            <a:ext cx="113052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Dona, Signore, compassione al nostro cuore per poter agire sempre nella tua carità.</a:t>
            </a:r>
            <a:endParaRPr lang="es-ES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2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24">
        <p:fade/>
      </p:transition>
    </mc:Choice>
    <mc:Fallback>
      <p:transition spd="med" advTm="1062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551384" y="836712"/>
            <a:ext cx="9937104" cy="602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 descr="Trekking sul Kilimanjaro: tutto quello che c'è da sapere - Lonely Planet">
            <a:extLst>
              <a:ext uri="{FF2B5EF4-FFF2-40B4-BE49-F238E27FC236}">
                <a16:creationId xmlns:a16="http://schemas.microsoft.com/office/drawing/2014/main" id="{AD7606E3-8210-F061-3E1E-8DEC5B296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839416" y="476672"/>
            <a:ext cx="10657184" cy="2553891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7° giorno: MERCOLEDI </a:t>
            </a:r>
          </a:p>
          <a:p>
            <a:pPr algn="ctr"/>
            <a:r>
              <a:rPr lang="it-IT" sz="72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28 GIUGNO – S. IRENEO</a:t>
            </a:r>
            <a:endParaRPr lang="es-ES" sz="7200" b="1" i="1" spc="5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58">
        <p:fade/>
      </p:transition>
    </mc:Choice>
    <mc:Fallback xmlns="">
      <p:transition spd="med" advTm="6858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519936" y="1556792"/>
            <a:ext cx="70635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dove non c’è accoglienza.</a:t>
            </a:r>
          </a:p>
        </p:txBody>
      </p:sp>
      <p:pic>
        <p:nvPicPr>
          <p:cNvPr id="12290" name="Picture 2" descr="Review of Ngong Hills - AFAR">
            <a:extLst>
              <a:ext uri="{FF2B5EF4-FFF2-40B4-BE49-F238E27FC236}">
                <a16:creationId xmlns:a16="http://schemas.microsoft.com/office/drawing/2014/main" id="{49EA3C98-089E-48BF-25FB-9D3F918D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602399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9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7">
        <p:fade/>
      </p:transition>
    </mc:Choice>
    <mc:Fallback xmlns="">
      <p:transition spd="med" advTm="630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412776"/>
            <a:ext cx="706355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comincia da me e dal mio cuore, dalla mia vita.</a:t>
            </a:r>
          </a:p>
        </p:txBody>
      </p:sp>
      <p:pic>
        <p:nvPicPr>
          <p:cNvPr id="2052" name="Picture 4" descr="Riapre la Sacra di San Michele: il simbolo del Piemonte è nuovamente  visitabile">
            <a:extLst>
              <a:ext uri="{FF2B5EF4-FFF2-40B4-BE49-F238E27FC236}">
                <a16:creationId xmlns:a16="http://schemas.microsoft.com/office/drawing/2014/main" id="{917FF845-A7B7-F1B6-4BDE-B410E3028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r="31250"/>
          <a:stretch/>
        </p:blipFill>
        <p:spPr bwMode="auto">
          <a:xfrm>
            <a:off x="6675121" y="476672"/>
            <a:ext cx="55168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19">
        <p:fade/>
      </p:transition>
    </mc:Choice>
    <mc:Fallback xmlns="">
      <p:transition spd="med" advTm="7119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772816"/>
            <a:ext cx="1130525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le famiglie di emigranti, per i rifugiati e per tutti coloro che sono costretti ad abbandonare il loro Paese.</a:t>
            </a:r>
          </a:p>
        </p:txBody>
      </p:sp>
    </p:spTree>
    <p:extLst>
      <p:ext uri="{BB962C8B-B14F-4D97-AF65-F5344CB8AC3E}">
        <p14:creationId xmlns:p14="http://schemas.microsoft.com/office/powerpoint/2010/main" val="11848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01">
        <p:fade/>
      </p:transition>
    </mc:Choice>
    <mc:Fallback xmlns="">
      <p:transition spd="med" advTm="14901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620688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i Paesi ospitanti che ricevono i profughi e i migranti, per coloro che devono prendere decisioni per favorire accoglienza, integrazione e comportamenti di civiltà e umanità.</a:t>
            </a:r>
          </a:p>
        </p:txBody>
      </p:sp>
    </p:spTree>
    <p:extLst>
      <p:ext uri="{BB962C8B-B14F-4D97-AF65-F5344CB8AC3E}">
        <p14:creationId xmlns:p14="http://schemas.microsoft.com/office/powerpoint/2010/main" val="46352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009">
        <p:fade/>
      </p:transition>
    </mc:Choice>
    <mc:Fallback>
      <p:transition spd="med" advTm="2500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980728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Dona Signore, la tua pace che renda possibile la concordia e la nascita di un mondo più giusto e fraterno, nel quale possiamo guardarci come figli e figlie dello stesso Padre.</a:t>
            </a:r>
            <a:endParaRPr lang="es-ES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1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59">
        <p:fade/>
      </p:transition>
    </mc:Choice>
    <mc:Fallback>
      <p:transition spd="med" advTm="20959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4" descr="Dónde está la cascada más alta del mundo que inspiró Up">
            <a:extLst>
              <a:ext uri="{FF2B5EF4-FFF2-40B4-BE49-F238E27FC236}">
                <a16:creationId xmlns:a16="http://schemas.microsoft.com/office/drawing/2014/main" id="{E18A96A6-687F-AC7E-B2D1-0199C5BDC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476672"/>
            <a:ext cx="11737304" cy="3779758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8° giorno: GIOVEDI 29 GIUGNO – SANTI APOSTOLI PIETRO E PAOLO</a:t>
            </a:r>
            <a:endParaRPr lang="es-ES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63">
        <p:fade/>
      </p:transition>
    </mc:Choice>
    <mc:Fallback xmlns="">
      <p:transition spd="med" advTm="686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556792"/>
            <a:ext cx="70635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dove non c’è fraternità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455D6D0-E6F0-73A6-4E3A-1A52F79D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39" y="476672"/>
            <a:ext cx="573596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62">
        <p:fade/>
      </p:transition>
    </mc:Choice>
    <mc:Fallback xmlns="">
      <p:transition spd="med" advTm="6262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772816"/>
            <a:ext cx="1130525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pace, in un mondo nel quale possiamo riconoscerci tutti fratelli e sorelle.</a:t>
            </a:r>
          </a:p>
        </p:txBody>
      </p:sp>
    </p:spTree>
    <p:extLst>
      <p:ext uri="{BB962C8B-B14F-4D97-AF65-F5344CB8AC3E}">
        <p14:creationId xmlns:p14="http://schemas.microsoft.com/office/powerpoint/2010/main" val="670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228">
        <p:fade/>
      </p:transition>
    </mc:Choice>
    <mc:Fallback xmlns="">
      <p:transition spd="med" advTm="11228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548680"/>
            <a:ext cx="1173730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perché’ Dio trasformi ogni inimicizia, avversione ed esclusione, spesso frutto di ignoranza, superstizione e pregiudizio, nella sinfonia dello Spirito Santo per un cammino di pace in tutto il mondo.</a:t>
            </a:r>
          </a:p>
        </p:txBody>
      </p:sp>
    </p:spTree>
    <p:extLst>
      <p:ext uri="{BB962C8B-B14F-4D97-AF65-F5344CB8AC3E}">
        <p14:creationId xmlns:p14="http://schemas.microsoft.com/office/powerpoint/2010/main" val="97914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697">
        <p:fade/>
      </p:transition>
    </mc:Choice>
    <mc:Fallback>
      <p:transition spd="med" advTm="25697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79376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Trasforma Signore le storie e le tradizioni di divisione - tra le persone, tra le città e villaggi e tra i popoli- in cammini di pace e fraternità.</a:t>
            </a:r>
            <a:endParaRPr lang="es-ES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76">
        <p:fade/>
      </p:transition>
    </mc:Choice>
    <mc:Fallback xmlns="">
      <p:transition spd="med" advTm="16376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64" name="Picture 4" descr="Usambara Mountains Tanzania's Hidden Treasure | Viva Africa Tours">
            <a:extLst>
              <a:ext uri="{FF2B5EF4-FFF2-40B4-BE49-F238E27FC236}">
                <a16:creationId xmlns:a16="http://schemas.microsoft.com/office/drawing/2014/main" id="{91533383-BF58-C891-83DF-84558960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79376" y="260648"/>
            <a:ext cx="8064896" cy="2553891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9° giorno: VENERDI 30 GIUGNO</a:t>
            </a:r>
            <a:endParaRPr lang="es-ES" sz="72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9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22">
        <p:fade/>
      </p:transition>
    </mc:Choice>
    <mc:Fallback xmlns="">
      <p:transition spd="med" advTm="6522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-168696" y="1556792"/>
            <a:ext cx="706355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pace, dono dello Spirito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5B0355-09F5-C05F-7538-54611B5E0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4"/>
          <a:stretch/>
        </p:blipFill>
        <p:spPr bwMode="auto">
          <a:xfrm>
            <a:off x="6528048" y="476672"/>
            <a:ext cx="568863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71">
        <p:fade/>
      </p:transition>
    </mc:Choice>
    <mc:Fallback xmlns="">
      <p:transition spd="med" advTm="687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16632"/>
            <a:ext cx="1130525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comincia da me e dal mio cuore, dalla mia vita.</a:t>
            </a:r>
          </a:p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 nel cuore delle persone amate dal Signore, e perché ogni credente diventi strumento della pace di Colui che è Dio di Pace e Principe della Pace.</a:t>
            </a:r>
          </a:p>
        </p:txBody>
      </p:sp>
    </p:spTree>
    <p:extLst>
      <p:ext uri="{BB962C8B-B14F-4D97-AF65-F5344CB8AC3E}">
        <p14:creationId xmlns:p14="http://schemas.microsoft.com/office/powerpoint/2010/main" val="12655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95">
        <p:fade/>
      </p:transition>
    </mc:Choice>
    <mc:Fallback xmlns="">
      <p:transition spd="med" advTm="22295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1124744"/>
            <a:ext cx="116652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la pace, invocando il soffio dello Spirito Santo che respinga i venti del disastro nucleare.</a:t>
            </a:r>
          </a:p>
        </p:txBody>
      </p:sp>
    </p:spTree>
    <p:extLst>
      <p:ext uri="{BB962C8B-B14F-4D97-AF65-F5344CB8AC3E}">
        <p14:creationId xmlns:p14="http://schemas.microsoft.com/office/powerpoint/2010/main" val="11519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67">
        <p:fade/>
      </p:transition>
    </mc:Choice>
    <mc:Fallback xmlns="">
      <p:transition spd="med" advTm="19667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335360" y="1196752"/>
            <a:ext cx="1166529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Rinnova, Spirito Santo, la faccia della terra e il volto di tutti i popoli perché siano una sola famiglia nella pace.</a:t>
            </a:r>
          </a:p>
        </p:txBody>
      </p:sp>
    </p:spTree>
    <p:extLst>
      <p:ext uri="{BB962C8B-B14F-4D97-AF65-F5344CB8AC3E}">
        <p14:creationId xmlns:p14="http://schemas.microsoft.com/office/powerpoint/2010/main" val="107223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67">
        <p:fade/>
      </p:transition>
    </mc:Choice>
    <mc:Fallback xmlns="">
      <p:transition spd="med" advTm="19667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196752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Aiutaci a vivere l’amore universale, allontana da noi il pensiero e il desiderio insensato della distruzione universale che non viene da te e dal tuo Amore.</a:t>
            </a:r>
            <a:endParaRPr lang="it-IT" sz="6000" b="1" i="1" spc="5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19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98">
        <p:fade/>
      </p:transition>
    </mc:Choice>
    <mc:Fallback xmlns="">
      <p:transition spd="med" advTm="2039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3359696" y="0"/>
            <a:ext cx="883230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151784" y="0"/>
            <a:ext cx="785564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2° giorno: VENERDI 23 GIUGNO</a:t>
            </a:r>
          </a:p>
        </p:txBody>
      </p:sp>
      <p:pic>
        <p:nvPicPr>
          <p:cNvPr id="3074" name="Picture 2" descr="Centro Internazionale Studi Rosminiani - AICI">
            <a:extLst>
              <a:ext uri="{FF2B5EF4-FFF2-40B4-BE49-F238E27FC236}">
                <a16:creationId xmlns:a16="http://schemas.microsoft.com/office/drawing/2014/main" id="{38752DAF-1A26-2453-7F5C-E1BA595F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437927"/>
            <a:ext cx="8832304" cy="440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8">
        <p:fade/>
      </p:transition>
    </mc:Choice>
    <mc:Fallback xmlns="">
      <p:transition spd="med" advTm="631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476672"/>
            <a:ext cx="12192000" cy="5976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5447928" y="2276872"/>
            <a:ext cx="706355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La pace </a:t>
            </a:r>
          </a:p>
          <a:p>
            <a:pPr algn="ctr"/>
            <a:r>
              <a:rPr lang="it-IT" sz="72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dove c’è guerra.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0883EFD-D6CA-9D3A-E012-FDDA64E1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5"/>
          <a:stretch/>
        </p:blipFill>
        <p:spPr bwMode="auto">
          <a:xfrm>
            <a:off x="0" y="476673"/>
            <a:ext cx="5663952" cy="59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6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79">
        <p:fade/>
      </p:transition>
    </mc:Choice>
    <mc:Fallback>
      <p:transition spd="med" advTm="727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548680"/>
            <a:ext cx="1130525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Preghiamo per tutte le zone del mondo nelle quali c’è guerra tra popoli ed etnie diverse, perché tacciano le armi e parli la pace: nel dialogo, nella riconciliazione, nel perdono.</a:t>
            </a:r>
          </a:p>
        </p:txBody>
      </p:sp>
    </p:spTree>
    <p:extLst>
      <p:ext uri="{BB962C8B-B14F-4D97-AF65-F5344CB8AC3E}">
        <p14:creationId xmlns:p14="http://schemas.microsoft.com/office/powerpoint/2010/main" val="40783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66">
        <p:fade/>
      </p:transition>
    </mc:Choice>
    <mc:Fallback xmlns="">
      <p:transition spd="med" advTm="20066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263352" y="332656"/>
            <a:ext cx="11665296" cy="6192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407368" y="1052736"/>
            <a:ext cx="11305256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i="1" spc="5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Per il bene delle persone e dell’umanità non può esistere più la guerra che distrugge la creazione di Dio, e soprattutto l’uomo e la donna, creati a sua immagine.</a:t>
            </a:r>
          </a:p>
        </p:txBody>
      </p:sp>
    </p:spTree>
    <p:extLst>
      <p:ext uri="{BB962C8B-B14F-4D97-AF65-F5344CB8AC3E}">
        <p14:creationId xmlns:p14="http://schemas.microsoft.com/office/powerpoint/2010/main" val="41184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826">
        <p:fade/>
      </p:transition>
    </mc:Choice>
    <mc:Fallback xmlns="">
      <p:transition spd="med" advTm="1982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45BED274-5EB4-4EF4-B353-E55BD5026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0418BE5-560E-4E49-B12D-B555511FE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49D1162-73B9-420F-BCBE-95039D00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2BA76FE-316A-48E2-A03B-4E05691C4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E678FBC-A6AD-4422-BA24-A4172F886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D3C5C3E-2D08-43F0-AFAC-E15360CA7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BEAC62-AF92-4A65-9790-6F6E0C6C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C77D7C5-E76E-4E82-BFC4-9A75D2C80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66E0152-96B9-4067-80D3-D9BDE6D7E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918AFCC-B9DA-4092-8FBA-2CFEDB038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EC7D33-C87E-4812-A722-53C5D9927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5F239E3-501A-4C3C-9BE4-6BFA0D312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B62BF3B-95BB-4188-AAE5-015A0EF3D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14E5F0F-0124-40D0-A0BF-AE307A0E1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BADC3B1-26C7-4CF1-B29D-4D0DEA3E2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0A7DF6E-1132-4A80-9B18-593B1ACD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F19589-10D8-4A8F-A0B1-F7CE380E3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8E6BB32-C4F8-4914-88D3-7DC5E79D0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8F046EE-9DBA-4924-A19C-ED8741F5F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AABBC44-ABA8-4913-824E-64D344724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4272B22-1C39-47A0-8551-73666AFBE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8CDFF66-464C-4ABF-BB01-00500A3B7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079FC88-BD3B-4C04-9B90-0FC93C17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FCAED8-8687-4141-A7C3-0D88ACEDF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65038E6-7B32-460F-B804-D6C105FF4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C5DAE85-AD17-454B-AB64-CEFF52FD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603643-2066-4967-AE4B-9DA143843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37E9533-9B07-43E3-B939-7BADC01F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CCAAEE-AB2E-4534-893A-3DB1094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8BD39A2-970F-4714-AAA6-67EE99A0E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4A1387-348B-4E46-9B65-FDF76ED0E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F5DAF27-A54D-442A-93E4-BA7F04EAE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13B6DAC6-0186-4D62-AD69-90B9C0411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CC102AE-2C87-45D1-8671-2DB35F5D4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04F2B13-634E-4981-8787-53C36848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4A2770F-EC37-4C6D-AF2E-4C627D590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AF23D8E-4428-4843-9AED-EB6F21188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EF4188-48A8-4B39-ABE7-0BB04E010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1E0A877F-1F7D-4FF1-A9FC-E241322BD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92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D098F9C-4191-478C-BA3F-F91330FA2F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931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B8C79F-AE9B-4C98-80BA-22D6CB7996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4271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BB4B37A-4DA6-4751-8A4F-BDD49DE82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2610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BDE79CE-1525-4410-9E5E-943FFF3FB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0949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A66FA12-7AC6-45DB-851F-C05B980B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09289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38F6784E-F83E-4CE8-A535-394503ABE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762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46C37B5-5333-46F6-A306-A5DA69EA4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59680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81EBC-F02B-4676-BD19-32CE34494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043074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12D4645-1213-45DD-9C45-EF3DB6320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026468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BE23053-C167-49AA-8930-08DD2C0BA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009862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2A32F82-F4F6-4868-9657-99747918F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5ED0F55-FDB0-4995-8333-D9231BDC7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BEC92D-46AB-4AA4-A94B-88496BE48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1459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32E4197-8221-4F7C-92CE-CD83D0A9D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57478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BDB4C14-DE46-4F94-B655-80B6ACCF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0035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6515E4D-1037-431C-BCD9-3E724CBFF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343240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ACBF35AE-07C8-48AF-9CD0-62C0F8908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886121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B698526-9971-4674-81FD-285F4E558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429002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200789B-A8DE-41E5-B0F0-8FE0EE357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971883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43EDEFF-CCCD-45BA-AC62-3D5E67203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514764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D9B8D6D-E48B-49A5-A953-D4E530AB6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057645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AAFFBE7D-6816-492B-A638-798A78CDD1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600526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45F3BEE-01E6-4031-A09D-B2408B62B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7376FC9D-3995-440A-9BAA-4EBA06719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143407"/>
              <a:ext cx="12192000" cy="0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593D24-05C3-486E-B1EE-7E8DE3A7E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4225" y="171716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A541A72-3242-4354-B1FF-3FB97487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508412" y="173267"/>
              <a:ext cx="0" cy="6511464"/>
            </a:xfrm>
            <a:prstGeom prst="line">
              <a:avLst/>
            </a:prstGeom>
            <a:ln w="12700">
              <a:solidFill>
                <a:srgbClr val="BCBCBC">
                  <a:alpha val="29804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ttangolo 16">
            <a:extLst>
              <a:ext uri="{FF2B5EF4-FFF2-40B4-BE49-F238E27FC236}">
                <a16:creationId xmlns:a16="http://schemas.microsoft.com/office/drawing/2014/main" id="{2BD6AB95-2D81-BBA1-62A0-4A23420289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 descr="Dublino: i MIGLIORI tour - Cose da fare nel 2023 | Cancellazione GRATUITA |  GetYourGuide">
            <a:extLst>
              <a:ext uri="{FF2B5EF4-FFF2-40B4-BE49-F238E27FC236}">
                <a16:creationId xmlns:a16="http://schemas.microsoft.com/office/drawing/2014/main" id="{5B0EA1C0-E09D-612C-A79E-F07C7C893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21AEE36-724D-6B23-0CAE-00285B385D93}"/>
              </a:ext>
            </a:extLst>
          </p:cNvPr>
          <p:cNvSpPr/>
          <p:nvPr/>
        </p:nvSpPr>
        <p:spPr>
          <a:xfrm>
            <a:off x="191344" y="1052736"/>
            <a:ext cx="12000656" cy="4188381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i="1" spc="5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3° giorno: SABATO 24 GIUGNO – NATIVITA’ DI SAN GIOVANNI BATTISTA</a:t>
            </a:r>
          </a:p>
        </p:txBody>
      </p:sp>
    </p:spTree>
    <p:extLst>
      <p:ext uri="{BB962C8B-B14F-4D97-AF65-F5344CB8AC3E}">
        <p14:creationId xmlns:p14="http://schemas.microsoft.com/office/powerpoint/2010/main" val="2688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20">
        <p:fade/>
      </p:transition>
    </mc:Choice>
    <mc:Fallback xmlns="">
      <p:transition spd="med" advTm="682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1.1|1.4|2"/>
</p:tagLst>
</file>

<file path=ppt/theme/theme1.xml><?xml version="1.0" encoding="utf-8"?>
<a:theme xmlns:a="http://schemas.openxmlformats.org/drawingml/2006/main" name="CosineVTI">
  <a:themeElements>
    <a:clrScheme name="Custom 133">
      <a:dk1>
        <a:sysClr val="windowText" lastClr="000000"/>
      </a:dk1>
      <a:lt1>
        <a:sysClr val="window" lastClr="FFFFFF"/>
      </a:lt1>
      <a:dk2>
        <a:srgbClr val="2A2735"/>
      </a:dk2>
      <a:lt2>
        <a:srgbClr val="EEEEEE"/>
      </a:lt2>
      <a:accent1>
        <a:srgbClr val="1EBE9B"/>
      </a:accent1>
      <a:accent2>
        <a:srgbClr val="8F99BB"/>
      </a:accent2>
      <a:accent3>
        <a:srgbClr val="FD8686"/>
      </a:accent3>
      <a:accent4>
        <a:srgbClr val="A3A3C1"/>
      </a:accent4>
      <a:accent5>
        <a:srgbClr val="7162FE"/>
      </a:accent5>
      <a:accent6>
        <a:srgbClr val="E76445"/>
      </a:accent6>
      <a:hlink>
        <a:srgbClr val="EF08F7"/>
      </a:hlink>
      <a:folHlink>
        <a:srgbClr val="8477FE"/>
      </a:folHlink>
    </a:clrScheme>
    <a:fontScheme name="Custom 50">
      <a:majorFont>
        <a:latin typeface="Grandview"/>
        <a:ea typeface=""/>
        <a:cs typeface=""/>
      </a:majorFont>
      <a:minorFont>
        <a:latin typeface="Grandvi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ineVTI" id="{4F4449D5-5E9D-4D83-9E2A-939F9CF20276}" vid="{03166EA1-370F-4321-A61E-8851365B4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849</Words>
  <Application>Microsoft Office PowerPoint</Application>
  <PresentationFormat>Widescreen</PresentationFormat>
  <Paragraphs>57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8" baseType="lpstr">
      <vt:lpstr>Arial</vt:lpstr>
      <vt:lpstr>EucrosiaUPC</vt:lpstr>
      <vt:lpstr>Grandview</vt:lpstr>
      <vt:lpstr>Perpetua</vt:lpstr>
      <vt:lpstr>Wingdings</vt:lpstr>
      <vt:lpstr>CosineVTI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Rei Viloria</dc:creator>
  <cp:lastModifiedBy>Rei Viloria</cp:lastModifiedBy>
  <cp:revision>8</cp:revision>
  <dcterms:created xsi:type="dcterms:W3CDTF">2023-06-20T18:36:39Z</dcterms:created>
  <dcterms:modified xsi:type="dcterms:W3CDTF">2023-06-21T10:32:14Z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2023-06-20T21:58:29Z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f4227b1a-c594-4658-8b46-1711622bc4e7</vt:lpwstr>
  </property>
  <property fmtid="{D5CDD505-2E9C-101B-9397-08002B2CF9AE}" pid="7" name="MSIP_Label_defa4170-0d19-0005-0004-bc88714345d2_ActionId">
    <vt:lpwstr>3e403fab-ede6-4bea-8f5d-589b2fc8665a</vt:lpwstr>
  </property>
  <property fmtid="{D5CDD505-2E9C-101B-9397-08002B2CF9AE}" pid="8" name="MSIP_Label_defa4170-0d19-0005-0004-bc88714345d2_ContentBits">
    <vt:lpwstr>0</vt:lpwstr>
  </property>
</Properties>
</file>