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7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69" r:id="rId17"/>
    <p:sldId id="270" r:id="rId18"/>
    <p:sldId id="271" r:id="rId19"/>
    <p:sldId id="272" r:id="rId20"/>
    <p:sldId id="288" r:id="rId21"/>
    <p:sldId id="273" r:id="rId22"/>
    <p:sldId id="279" r:id="rId23"/>
    <p:sldId id="274" r:id="rId24"/>
    <p:sldId id="275" r:id="rId25"/>
    <p:sldId id="276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01"/>
    <p:restoredTop sz="95781"/>
  </p:normalViewPr>
  <p:slideViewPr>
    <p:cSldViewPr snapToGrid="0">
      <p:cViewPr varScale="1">
        <p:scale>
          <a:sx n="95" d="100"/>
          <a:sy n="95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BD60-D3EF-EBD1-14B2-6196BAD4F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b="1" dirty="0"/>
              <a:t>ONGOING FORMATION</a:t>
            </a:r>
            <a:r>
              <a:rPr lang="en-IT" dirty="0"/>
              <a:t>: </a:t>
            </a:r>
            <a:br>
              <a:rPr lang="en-IT" dirty="0"/>
            </a:br>
            <a:r>
              <a:rPr lang="en-IT" i="1" dirty="0"/>
              <a:t>RATIO FORMATIONIS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B9265-3FA9-5A7D-E9B2-2E4AF7DCE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120587"/>
            <a:ext cx="8673427" cy="1108266"/>
          </a:xfrm>
        </p:spPr>
        <p:txBody>
          <a:bodyPr>
            <a:normAutofit fontScale="92500" lnSpcReduction="10000"/>
          </a:bodyPr>
          <a:lstStyle/>
          <a:p>
            <a:r>
              <a:rPr lang="en-IT" sz="3600" dirty="0"/>
              <a:t>INDIAN PROVINCE OF THE IOC</a:t>
            </a:r>
          </a:p>
          <a:p>
            <a:r>
              <a:rPr lang="en-IT" sz="3600" dirty="0"/>
              <a:t>November 8th, 2023</a:t>
            </a:r>
          </a:p>
        </p:txBody>
      </p:sp>
    </p:spTree>
    <p:extLst>
      <p:ext uri="{BB962C8B-B14F-4D97-AF65-F5344CB8AC3E}">
        <p14:creationId xmlns:p14="http://schemas.microsoft.com/office/powerpoint/2010/main" val="358320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tone path with trees and grass&#10;&#10;Description automatically generated">
            <a:extLst>
              <a:ext uri="{FF2B5EF4-FFF2-40B4-BE49-F238E27FC236}">
                <a16:creationId xmlns:a16="http://schemas.microsoft.com/office/drawing/2014/main" id="{ACB76706-1AF4-2F86-FE48-B42AE13E4D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464" r="2746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F31B19-53B6-C743-9A8F-E2A9E2F2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870625"/>
          </a:xfrm>
        </p:spPr>
        <p:txBody>
          <a:bodyPr>
            <a:normAutofit fontScale="90000"/>
          </a:bodyPr>
          <a:lstStyle/>
          <a:p>
            <a:r>
              <a:rPr lang="en-IT" sz="6000" b="1" dirty="0"/>
              <a:t>JOURNEY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C6753-6BE1-9641-F854-B4664BA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230880"/>
            <a:ext cx="5776646" cy="1588330"/>
          </a:xfrm>
        </p:spPr>
        <p:txBody>
          <a:bodyPr>
            <a:noAutofit/>
          </a:bodyPr>
          <a:lstStyle/>
          <a:p>
            <a:r>
              <a:rPr lang="en-IT" sz="2000" dirty="0"/>
              <a:t>I AM THE WAY</a:t>
            </a:r>
          </a:p>
          <a:p>
            <a:r>
              <a:rPr lang="en-IT" sz="2000" dirty="0"/>
              <a:t>BELIEVERS: THOSE OF THE WAY</a:t>
            </a:r>
          </a:p>
          <a:p>
            <a:r>
              <a:rPr lang="en-IT" sz="2000" dirty="0"/>
              <a:t>H ODOS</a:t>
            </a:r>
          </a:p>
        </p:txBody>
      </p:sp>
    </p:spTree>
    <p:extLst>
      <p:ext uri="{BB962C8B-B14F-4D97-AF65-F5344CB8AC3E}">
        <p14:creationId xmlns:p14="http://schemas.microsoft.com/office/powerpoint/2010/main" val="124694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953069-CC5D-E37B-3277-4D966992D0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490" r="2749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88C4F8-A51D-F3DB-84E6-56E0F498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4800" b="1" dirty="0"/>
              <a:t>FIELD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F7CC9-71DB-ECCB-9C3B-092E7851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YOU ARE GOD’S FIELD</a:t>
            </a:r>
          </a:p>
          <a:p>
            <a:r>
              <a:rPr lang="en-IT" dirty="0"/>
              <a:t>IF I DO NOT CULTIVATE MY FIELD I SHALL HAVE NOTHING TO EAT</a:t>
            </a:r>
          </a:p>
        </p:txBody>
      </p:sp>
    </p:spTree>
    <p:extLst>
      <p:ext uri="{BB962C8B-B14F-4D97-AF65-F5344CB8AC3E}">
        <p14:creationId xmlns:p14="http://schemas.microsoft.com/office/powerpoint/2010/main" val="368708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94977D-73BA-44EA-8CF4-38B21B8AF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022" r="3102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21691-7E48-0035-9D9F-5D335989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HOUSE</a:t>
            </a:r>
            <a:br>
              <a:rPr lang="en-IT" dirty="0"/>
            </a:br>
            <a:r>
              <a:rPr lang="en-IT" sz="2000" dirty="0"/>
              <a:t>FOUNDATION I IS ESSENTIAL: 1COR 3:10-11</a:t>
            </a:r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3192-07D7-0706-9A7E-D8B817625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IT" dirty="0"/>
              <a:t>ON A ROCK: MT 7:24-27</a:t>
            </a:r>
          </a:p>
          <a:p>
            <a:r>
              <a:rPr lang="en-IT" dirty="0"/>
              <a:t>A PLAN: LK 14:28-30</a:t>
            </a:r>
          </a:p>
          <a:p>
            <a:r>
              <a:rPr lang="en-IT" dirty="0"/>
              <a:t>IF THE LORD DOES NOT BUILD THE HOUSE…(PS 127)</a:t>
            </a:r>
          </a:p>
        </p:txBody>
      </p:sp>
    </p:spTree>
    <p:extLst>
      <p:ext uri="{BB962C8B-B14F-4D97-AF65-F5344CB8AC3E}">
        <p14:creationId xmlns:p14="http://schemas.microsoft.com/office/powerpoint/2010/main" val="238283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5EC575-F820-8B49-9B72-6B1D1C3D90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058" r="28058"/>
          <a:stretch>
            <a:fillRect/>
          </a:stretch>
        </p:blipFill>
        <p:spPr>
          <a:xfrm>
            <a:off x="7543510" y="40640"/>
            <a:ext cx="464849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369D5-46A1-A231-FDF4-1F5620B4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4800" dirty="0"/>
              <a:t>THE BODY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3AE0B-BA6A-8D19-B1EA-F12D9BD0B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FORMATION IS A PROCESS, DEVELOPMENT, GROWTH</a:t>
            </a:r>
          </a:p>
          <a:p>
            <a:r>
              <a:rPr lang="en-IT" dirty="0"/>
              <a:t>EPH 5:25-27.32</a:t>
            </a:r>
          </a:p>
        </p:txBody>
      </p:sp>
    </p:spTree>
    <p:extLst>
      <p:ext uri="{BB962C8B-B14F-4D97-AF65-F5344CB8AC3E}">
        <p14:creationId xmlns:p14="http://schemas.microsoft.com/office/powerpoint/2010/main" val="43911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14EA05-37A3-27BF-0EE9-B787DA3835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022" r="3102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954788-53B7-49A7-5C83-1BE2BD57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PERSON’S POTENTIALS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DA2A9-05D5-C819-0FF8-7831116DB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UNDIVIDED HEART 1COR 7</a:t>
            </a:r>
          </a:p>
          <a:p>
            <a:r>
              <a:rPr lang="en-IT" i="1" dirty="0"/>
              <a:t>YOU TAKE CONTROL OF ALL MY POTENTIALS, YOU MY HEAD, YOU MY LIFE, YOU MY GOD!</a:t>
            </a:r>
          </a:p>
        </p:txBody>
      </p:sp>
    </p:spTree>
    <p:extLst>
      <p:ext uri="{BB962C8B-B14F-4D97-AF65-F5344CB8AC3E}">
        <p14:creationId xmlns:p14="http://schemas.microsoft.com/office/powerpoint/2010/main" val="399845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0CA0A5-13C6-93C7-194F-674B0B5C25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48" r="2604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7B652C-0737-6EE3-85DE-5F6D5410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4800" b="1" dirty="0"/>
              <a:t>THE SEED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577ED-532D-5CB7-C0A9-8785A023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sz="2400" dirty="0"/>
              <a:t>THE GREAT PARABLE MK 4:3-9</a:t>
            </a:r>
          </a:p>
          <a:p>
            <a:r>
              <a:rPr lang="en-IT" sz="2400" dirty="0"/>
              <a:t>THE RF IS AN INSTRUMENT FOR THE GROWTH OF THE SEED OF VOCATION</a:t>
            </a:r>
          </a:p>
        </p:txBody>
      </p:sp>
    </p:spTree>
    <p:extLst>
      <p:ext uri="{BB962C8B-B14F-4D97-AF65-F5344CB8AC3E}">
        <p14:creationId xmlns:p14="http://schemas.microsoft.com/office/powerpoint/2010/main" val="127698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3DA77C-28FB-3AFF-EE85-44577ABC12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653" r="2765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5450DD-B4D8-7989-4239-263B8240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6000" b="1" dirty="0"/>
              <a:t>FIRE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D7DE-7731-46EC-591B-2C33B2348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T" sz="2400" dirty="0"/>
              <a:t>PASSIONATE DESIRE FOR GOD</a:t>
            </a:r>
          </a:p>
          <a:p>
            <a:r>
              <a:rPr lang="en-IT" sz="2400" dirty="0"/>
              <a:t>LOVE OF ONE’S VOCATION</a:t>
            </a:r>
          </a:p>
          <a:p>
            <a:r>
              <a:rPr lang="en-IT" sz="2400" dirty="0"/>
              <a:t>I HAVE COME TO BRING LIVING FIRE…LK 12:49</a:t>
            </a:r>
          </a:p>
        </p:txBody>
      </p:sp>
    </p:spTree>
    <p:extLst>
      <p:ext uri="{BB962C8B-B14F-4D97-AF65-F5344CB8AC3E}">
        <p14:creationId xmlns:p14="http://schemas.microsoft.com/office/powerpoint/2010/main" val="133098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tained glass window with a group of people&#10;&#10;Description automatically generated">
            <a:extLst>
              <a:ext uri="{FF2B5EF4-FFF2-40B4-BE49-F238E27FC236}">
                <a16:creationId xmlns:a16="http://schemas.microsoft.com/office/drawing/2014/main" id="{0C047548-EF1E-424A-A897-2B3EC29FFD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552" r="24552"/>
          <a:stretch>
            <a:fillRect/>
          </a:stretch>
        </p:blipFill>
        <p:spPr>
          <a:xfrm>
            <a:off x="7543510" y="0"/>
            <a:ext cx="464849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CD67E2-68E3-5B30-CAFD-9434775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sz="4800" b="1" dirty="0"/>
              <a:t>THE BREAD</a:t>
            </a:r>
            <a:br>
              <a:rPr lang="en-IT" dirty="0"/>
            </a:br>
            <a:r>
              <a:rPr lang="en-IT" sz="2800" dirty="0"/>
              <a:t>WE SHARE THE LIFE!</a:t>
            </a:r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8004B-3979-878F-D2C8-900D6BE0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2144588"/>
          </a:xfrm>
        </p:spPr>
        <p:txBody>
          <a:bodyPr>
            <a:normAutofit fontScale="92500" lnSpcReduction="20000"/>
          </a:bodyPr>
          <a:lstStyle/>
          <a:p>
            <a:r>
              <a:rPr lang="en-IT" dirty="0"/>
              <a:t>TO CREATE SHARING AS NORMAL WAY TO LIVE</a:t>
            </a:r>
          </a:p>
          <a:p>
            <a:r>
              <a:rPr lang="en-IT" dirty="0"/>
              <a:t>FRATERNITY</a:t>
            </a:r>
          </a:p>
          <a:p>
            <a:r>
              <a:rPr lang="en-IT" dirty="0"/>
              <a:t>TO BECOME ONE BREAD… OUR LIFE BROKEN</a:t>
            </a:r>
          </a:p>
          <a:p>
            <a:endParaRPr lang="en-IT" sz="2400" dirty="0">
              <a:solidFill>
                <a:srgbClr val="0070C0"/>
              </a:solidFill>
            </a:endParaRPr>
          </a:p>
          <a:p>
            <a:pPr algn="r"/>
            <a:r>
              <a:rPr lang="en-IT" sz="2400" dirty="0">
                <a:solidFill>
                  <a:srgbClr val="0070C0"/>
                </a:solidFill>
              </a:rPr>
              <a:t>REMAIN IN MY  LOVE (JH 15:9)</a:t>
            </a:r>
            <a:r>
              <a:rPr lang="en-IT" sz="2400" dirty="0"/>
              <a:t> BR</a:t>
            </a:r>
            <a:r>
              <a:rPr lang="en-IT" dirty="0"/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355983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7C4E-2B7A-31E7-5AD9-F310D86B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HOW TO EXPRESS OUR FORMATIVE PROCESS ALONG THE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D3BA-0758-A403-C537-2A82E124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1" y="803186"/>
            <a:ext cx="6625120" cy="5248622"/>
          </a:xfrm>
        </p:spPr>
        <p:txBody>
          <a:bodyPr>
            <a:normAutofit fontScale="92500"/>
          </a:bodyPr>
          <a:lstStyle/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contemplative dimension of life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to make an indispensable space for </a:t>
            </a:r>
          </a:p>
          <a:p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to the Word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(ii) corresponded and lived in </a:t>
            </a:r>
          </a:p>
          <a:p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fraternity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(iii), </a:t>
            </a:r>
          </a:p>
          <a:p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Charity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(iv), so that </a:t>
            </a:r>
          </a:p>
          <a:p>
            <a:pPr marL="0" indent="0" algn="ctr">
              <a:buNone/>
            </a:pPr>
            <a:r>
              <a:rPr lang="en-US" sz="32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could be all in everyone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(1Cor 15:28). </a:t>
            </a:r>
            <a:endParaRPr lang="en-I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F02A7-4E5F-425C-7668-AA96CB72C06F}"/>
              </a:ext>
            </a:extLst>
          </p:cNvPr>
          <p:cNvSpPr txBox="1"/>
          <p:nvPr/>
        </p:nvSpPr>
        <p:spPr>
          <a:xfrm>
            <a:off x="2052320" y="1767840"/>
            <a:ext cx="144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RF n. 67</a:t>
            </a:r>
          </a:p>
        </p:txBody>
      </p:sp>
    </p:spTree>
    <p:extLst>
      <p:ext uri="{BB962C8B-B14F-4D97-AF65-F5344CB8AC3E}">
        <p14:creationId xmlns:p14="http://schemas.microsoft.com/office/powerpoint/2010/main" val="69230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2372-62F3-EC1C-BE09-1CEAAFA8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T" dirty="0"/>
              <a:t>postolic community: </a:t>
            </a:r>
            <a:r>
              <a:rPr lang="en-IT" sz="3600" b="1" dirty="0"/>
              <a:t>FRACTIO PANIS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3ACA-6613-60BB-7864-FD727CD1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breaking of the bread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See RL 123. </a:t>
            </a:r>
          </a:p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truth it promulgates and what is also required in formation, FOR</a:t>
            </a:r>
          </a:p>
          <a:p>
            <a:pPr lvl="1" algn="just"/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lived Eucharist, </a:t>
            </a:r>
          </a:p>
          <a:p>
            <a:pPr lvl="1" algn="just"/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incarnated spirituality, </a:t>
            </a:r>
          </a:p>
          <a:p>
            <a:pPr lvl="1" algn="just"/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effective formation, until person be formed in Christ (Gal 4:9). </a:t>
            </a:r>
          </a:p>
          <a:p>
            <a:pPr lvl="1" algn="just"/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atmosphere of Acts – consequence- is that of joy (…). The joy of salvation, the joy for the Kingdom that is at hand, the joy of NOW, “today”.</a:t>
            </a:r>
            <a:endParaRPr lang="en-I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4576D-5A10-C4B7-8ABB-C3920B2FF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EUCHARIST</a:t>
            </a:r>
          </a:p>
          <a:p>
            <a:r>
              <a:rPr lang="en-IT" dirty="0"/>
              <a:t>THANKSGIVING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9C184-9C8B-EC18-1469-8A51E412AB27}"/>
              </a:ext>
            </a:extLst>
          </p:cNvPr>
          <p:cNvSpPr txBox="1"/>
          <p:nvPr/>
        </p:nvSpPr>
        <p:spPr>
          <a:xfrm>
            <a:off x="1971748" y="1767840"/>
            <a:ext cx="156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2400" dirty="0"/>
              <a:t>RF n. 68</a:t>
            </a:r>
          </a:p>
        </p:txBody>
      </p:sp>
    </p:spTree>
    <p:extLst>
      <p:ext uri="{BB962C8B-B14F-4D97-AF65-F5344CB8AC3E}">
        <p14:creationId xmlns:p14="http://schemas.microsoft.com/office/powerpoint/2010/main" val="212821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03A9-7A5F-61DA-D5FC-F995B760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</a:t>
            </a:r>
            <a:r>
              <a:rPr lang="en-IT" dirty="0"/>
              <a:t>hat is RF?</a:t>
            </a:r>
            <a:br>
              <a:rPr lang="en-IT" dirty="0"/>
            </a:br>
            <a:br>
              <a:rPr lang="en-IT" dirty="0"/>
            </a:br>
            <a:r>
              <a:rPr lang="en-GB" sz="2800" dirty="0"/>
              <a:t>P</a:t>
            </a:r>
            <a:r>
              <a:rPr lang="en-IT" sz="2800" dirty="0"/>
              <a:t>lan of Formation</a:t>
            </a:r>
            <a:br>
              <a:rPr lang="en-IT" sz="2800" dirty="0"/>
            </a:br>
            <a:br>
              <a:rPr lang="en-IT" sz="2800" dirty="0"/>
            </a:br>
            <a:r>
              <a:rPr lang="en-IT" sz="2800" dirty="0"/>
              <a:t>It’s good to have a plan and a purpose in life!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6BB3-3D75-B890-33F4-A089FF25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4562"/>
            <a:ext cx="6281873" cy="5577246"/>
          </a:xfrm>
        </p:spPr>
        <p:txBody>
          <a:bodyPr>
            <a:normAutofit/>
          </a:bodyPr>
          <a:lstStyle/>
          <a:p>
            <a:r>
              <a:rPr lang="en-US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Formation: lifetime duration [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 88 </a:t>
            </a: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we remain contemplative…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</a:t>
            </a:r>
          </a:p>
          <a:p>
            <a:r>
              <a:rPr lang="en-US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Contemplating the Master and following his example: prayer and action…characteristic ”which they have made their own”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 486, quoting Lk 10:42 and Mt 25:40] </a:t>
            </a:r>
            <a:endParaRPr lang="en-I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C5B3D-E4E7-3F20-99DE-82EAF45BE7EC}"/>
              </a:ext>
            </a:extLst>
          </p:cNvPr>
          <p:cNvSpPr txBox="1"/>
          <p:nvPr/>
        </p:nvSpPr>
        <p:spPr>
          <a:xfrm>
            <a:off x="1817683" y="1610139"/>
            <a:ext cx="16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  <a:r>
              <a:rPr lang="en-IT" sz="3200" dirty="0"/>
              <a:t>F n. 1</a:t>
            </a:r>
          </a:p>
        </p:txBody>
      </p:sp>
    </p:spTree>
    <p:extLst>
      <p:ext uri="{BB962C8B-B14F-4D97-AF65-F5344CB8AC3E}">
        <p14:creationId xmlns:p14="http://schemas.microsoft.com/office/powerpoint/2010/main" val="331735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A44F1E4-1768-BE43-063E-ACE6997CD6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11" r="16111"/>
          <a:stretch>
            <a:fillRect/>
          </a:stretch>
        </p:blipFill>
        <p:spPr>
          <a:xfrm>
            <a:off x="7483642" y="0"/>
            <a:ext cx="4708358" cy="694632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F1EE14-EE4B-BE42-79F2-BD575FCF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IT" dirty="0"/>
              <a:t>hey recognise him at the breaking of the bread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C8930-8A53-43A9-0C58-F1F97C39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9297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83CE-EB2B-CE75-0F7E-C44A6F1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CRITERIA IN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F43C-C33E-F63E-C5E1-6E9B8C241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3" y="264160"/>
            <a:ext cx="6275035" cy="6258559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criteria in formation are criteria for all the life, sometimes we get the point after many years, only if we continue in the journey of: 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en-US" sz="28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and awareness.</a:t>
            </a:r>
          </a:p>
          <a:p>
            <a:pPr marL="514350" lvl="0" indent="-514350" algn="just">
              <a:lnSpc>
                <a:spcPct val="115000"/>
              </a:lnSpc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criterion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holistic, dynamic, integrated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Ascetical criterion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simplicity, justice, essentiality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n-IT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Human-spiritual criterion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dialogue, trust, transparency/integrity, responsibility, industriousness, sacrifice, joy</a:t>
            </a:r>
            <a:endParaRPr lang="en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30A2-EB02-38BD-E384-879C43DEF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E7F47-0F28-E010-6E2B-CE0C23F341D9}"/>
              </a:ext>
            </a:extLst>
          </p:cNvPr>
          <p:cNvSpPr txBox="1"/>
          <p:nvPr/>
        </p:nvSpPr>
        <p:spPr>
          <a:xfrm>
            <a:off x="1946501" y="1795597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70-71</a:t>
            </a:r>
          </a:p>
        </p:txBody>
      </p:sp>
    </p:spTree>
    <p:extLst>
      <p:ext uri="{BB962C8B-B14F-4D97-AF65-F5344CB8AC3E}">
        <p14:creationId xmlns:p14="http://schemas.microsoft.com/office/powerpoint/2010/main" val="65642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EB84F3-1791-403E-D8D3-5D1A5F0316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784" r="367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C55481-3B3C-5073-5A41-FCF5189E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IT" dirty="0"/>
              <a:t>he aim of all education is the formation of the human heart </a:t>
            </a:r>
            <a:br>
              <a:rPr lang="en-IT" dirty="0"/>
            </a:br>
            <a:r>
              <a:rPr lang="en-IT" sz="2200" dirty="0"/>
              <a:t>(Christian Education, 290)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5336C-325D-BC72-531D-1C47737EB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T" dirty="0"/>
              <a:t>The gateway from knowledge and intellectual formation to life goes though the heart (Christian Education, pp. 305-314)</a:t>
            </a:r>
          </a:p>
          <a:p>
            <a:r>
              <a:rPr lang="en-GB" dirty="0"/>
              <a:t>C</a:t>
            </a:r>
            <a:r>
              <a:rPr lang="en-IT" dirty="0"/>
              <a:t>harity is the way to truth, and it is the fullmess of truth (C 799)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97AFA-0C97-AE1D-C9BC-F82AA85C45D3}"/>
              </a:ext>
            </a:extLst>
          </p:cNvPr>
          <p:cNvSpPr txBox="1"/>
          <p:nvPr/>
        </p:nvSpPr>
        <p:spPr>
          <a:xfrm>
            <a:off x="1255320" y="1802895"/>
            <a:ext cx="503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IT" dirty="0"/>
              <a:t>he formation of the heart: dynamic formation</a:t>
            </a:r>
          </a:p>
        </p:txBody>
      </p:sp>
    </p:spTree>
    <p:extLst>
      <p:ext uri="{BB962C8B-B14F-4D97-AF65-F5344CB8AC3E}">
        <p14:creationId xmlns:p14="http://schemas.microsoft.com/office/powerpoint/2010/main" val="328111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A3820B-F3B4-8E74-7FE6-4C07F296510D}"/>
              </a:ext>
            </a:extLst>
          </p:cNvPr>
          <p:cNvSpPr txBox="1"/>
          <p:nvPr/>
        </p:nvSpPr>
        <p:spPr>
          <a:xfrm>
            <a:off x="1097280" y="1134237"/>
            <a:ext cx="9875520" cy="4589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may ask to myself: </a:t>
            </a:r>
          </a:p>
          <a:p>
            <a:pPr lvl="0" algn="just">
              <a:lnSpc>
                <a:spcPct val="115000"/>
              </a:lnSpc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I a contact with my inside?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place my heart first (call to holiness means that your heart come first)?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dimension of formation I lack and I need?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know my weaknesses and strength? 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direction am I working to?</a:t>
            </a:r>
          </a:p>
        </p:txBody>
      </p:sp>
    </p:spTree>
    <p:extLst>
      <p:ext uri="{BB962C8B-B14F-4D97-AF65-F5344CB8AC3E}">
        <p14:creationId xmlns:p14="http://schemas.microsoft.com/office/powerpoint/2010/main" val="261197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8F11-CBE2-2104-AEAF-924D1F7A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STAGES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2674-63A0-CA06-A478-3D150011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762169"/>
            <a:ext cx="7315200" cy="5249940"/>
          </a:xfrm>
        </p:spPr>
        <p:txBody>
          <a:bodyPr>
            <a:normAutofit/>
          </a:bodyPr>
          <a:lstStyle/>
          <a:p>
            <a:pPr algn="ctr"/>
            <a:r>
              <a:rPr lang="en-IT" sz="3600" dirty="0"/>
              <a:t>VC 70</a:t>
            </a:r>
          </a:p>
          <a:p>
            <a:r>
              <a:rPr lang="en-IT" sz="3600" dirty="0"/>
              <a:t> THE FIRST YEARS</a:t>
            </a:r>
          </a:p>
          <a:p>
            <a:r>
              <a:rPr lang="en-IT" sz="3600" dirty="0"/>
              <a:t>THE MIIDLE AGE</a:t>
            </a:r>
          </a:p>
          <a:p>
            <a:r>
              <a:rPr lang="en-IT" sz="3600" dirty="0"/>
              <a:t>THE MATURITY</a:t>
            </a:r>
          </a:p>
          <a:p>
            <a:r>
              <a:rPr lang="en-IT" sz="3600" dirty="0"/>
              <a:t>THE ADVANCED AGE</a:t>
            </a:r>
          </a:p>
          <a:p>
            <a:r>
              <a:rPr lang="en-IT" sz="3600" dirty="0"/>
              <a:t>THE MEETING WITH THE LORD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211C9-68A7-8910-7A75-C33158C2D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T" dirty="0"/>
              <a:t>IT’S ME NOT OTHERS</a:t>
            </a:r>
          </a:p>
          <a:p>
            <a:r>
              <a:rPr lang="en-IT" dirty="0"/>
              <a:t>IT’S OUR LIFE NOT OTHERS</a:t>
            </a:r>
          </a:p>
          <a:p>
            <a:r>
              <a:rPr lang="en-IT" dirty="0"/>
              <a:t>IT’S MY INSTITUTE, MY MISSION NOT OTHERS</a:t>
            </a:r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72B39-0109-BF9A-0994-D8EB2AB1572F}"/>
              </a:ext>
            </a:extLst>
          </p:cNvPr>
          <p:cNvSpPr txBox="1"/>
          <p:nvPr/>
        </p:nvSpPr>
        <p:spPr>
          <a:xfrm>
            <a:off x="1905969" y="1795597"/>
            <a:ext cx="146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208</a:t>
            </a:r>
          </a:p>
        </p:txBody>
      </p:sp>
    </p:spTree>
    <p:extLst>
      <p:ext uri="{BB962C8B-B14F-4D97-AF65-F5344CB8AC3E}">
        <p14:creationId xmlns:p14="http://schemas.microsoft.com/office/powerpoint/2010/main" val="109495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5653-238B-9548-1C0B-EF4E6AF0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ONGOING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A85B-560C-7A6A-C7A9-5196FC28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481" y="802809"/>
            <a:ext cx="6990079" cy="5249940"/>
          </a:xfrm>
        </p:spPr>
        <p:txBody>
          <a:bodyPr>
            <a:normAutofit/>
          </a:bodyPr>
          <a:lstStyle/>
          <a:p>
            <a:r>
              <a:rPr lang="en-IT" sz="2400" dirty="0"/>
              <a:t>WHO IS A FORMATOR?</a:t>
            </a:r>
          </a:p>
          <a:p>
            <a:r>
              <a:rPr lang="en-IT" sz="2400" dirty="0"/>
              <a:t>WHAT IS ONGOING FORMATION? COLLABORATION? </a:t>
            </a:r>
          </a:p>
          <a:p>
            <a:r>
              <a:rPr lang="en-IT" sz="2400" dirty="0"/>
              <a:t>WHEN AND WHERE?</a:t>
            </a:r>
          </a:p>
          <a:p>
            <a:r>
              <a:rPr lang="en-IT" sz="2400" dirty="0"/>
              <a:t>HOW?</a:t>
            </a:r>
          </a:p>
          <a:p>
            <a:r>
              <a:rPr lang="en-IT" sz="2400" dirty="0"/>
              <a:t>HEALTY PART OF THE BODY</a:t>
            </a:r>
          </a:p>
          <a:p>
            <a:r>
              <a:rPr lang="en-IT" sz="2400" dirty="0"/>
              <a:t>FOR THE FUTURE</a:t>
            </a:r>
          </a:p>
          <a:p>
            <a:r>
              <a:rPr lang="en-IT" sz="2400" dirty="0"/>
              <a:t>IT MUST BE OR FREE TO 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6900A-A408-3D40-CA64-3586671F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GENERAL FRAME OF ALL FORMATION </a:t>
            </a:r>
          </a:p>
        </p:txBody>
      </p:sp>
    </p:spTree>
    <p:extLst>
      <p:ext uri="{BB962C8B-B14F-4D97-AF65-F5344CB8AC3E}">
        <p14:creationId xmlns:p14="http://schemas.microsoft.com/office/powerpoint/2010/main" val="256470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5C78-5158-6687-C912-093949B9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IT" dirty="0"/>
              <a:t>ontinuos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F7FC-DA41-FFEE-1C64-5D056ABB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560" y="802809"/>
            <a:ext cx="7172959" cy="5249940"/>
          </a:xfrm>
        </p:spPr>
        <p:txBody>
          <a:bodyPr/>
          <a:lstStyle/>
          <a:p>
            <a:r>
              <a:rPr lang="en-GB" sz="2800" dirty="0"/>
              <a:t>Ba</a:t>
            </a:r>
            <a:r>
              <a:rPr lang="en-IT" sz="2800" dirty="0"/>
              <a:t>ckground of all formation (RF n. 99)</a:t>
            </a:r>
          </a:p>
          <a:p>
            <a:r>
              <a:rPr lang="en-GB" sz="2800" dirty="0"/>
              <a:t>R</a:t>
            </a:r>
            <a:r>
              <a:rPr lang="en-IT" sz="2800" dirty="0"/>
              <a:t>elationship between generations like in a family, for the growth of all the body</a:t>
            </a:r>
          </a:p>
          <a:p>
            <a:r>
              <a:rPr lang="en-GB" sz="2800" dirty="0"/>
              <a:t>S</a:t>
            </a:r>
            <a:r>
              <a:rPr lang="en-IT" sz="2800" dirty="0"/>
              <a:t>haping the face of the Institute (C 1062)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1A970-852B-19A0-D7DC-896A45C5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410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DF85-9691-2A97-892E-0327D21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D26C-47AD-2845-DC77-ADC64747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3200" dirty="0"/>
              <a:t>FUNDAMENTAL BIBLICAL CATEGORY IN FORMATION</a:t>
            </a:r>
          </a:p>
          <a:p>
            <a:r>
              <a:rPr lang="en-IT" sz="3200" dirty="0"/>
              <a:t>FORMATIVE PERSONAL COVENANT</a:t>
            </a:r>
          </a:p>
          <a:p>
            <a:r>
              <a:rPr lang="en-IT" sz="3200" dirty="0"/>
              <a:t>COVENANT IN THE CHRUCH: SOCIETAS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61EA7-2007-DBEC-A913-75D1CBA2F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HISTORY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FB59B-B248-B10E-5E33-3F946E99AF56}"/>
              </a:ext>
            </a:extLst>
          </p:cNvPr>
          <p:cNvSpPr txBox="1"/>
          <p:nvPr/>
        </p:nvSpPr>
        <p:spPr>
          <a:xfrm>
            <a:off x="2052320" y="1657098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RF 109</a:t>
            </a:r>
          </a:p>
        </p:txBody>
      </p:sp>
    </p:spTree>
    <p:extLst>
      <p:ext uri="{BB962C8B-B14F-4D97-AF65-F5344CB8AC3E}">
        <p14:creationId xmlns:p14="http://schemas.microsoft.com/office/powerpoint/2010/main" val="52386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AE32-6C6A-C197-3CA2-781EB46E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ON-GOING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CBCF-D3BE-A60F-A17D-C2274B73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3" y="802809"/>
            <a:ext cx="6695937" cy="524994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GB" sz="3200" dirty="0"/>
              <a:t>P</a:t>
            </a:r>
            <a:r>
              <a:rPr lang="en-IT" sz="3200" dirty="0"/>
              <a:t>ersonal witness in daily life</a:t>
            </a:r>
          </a:p>
          <a:p>
            <a:pPr marL="457200" indent="-457200">
              <a:buAutoNum type="arabicParenR"/>
            </a:pPr>
            <a:endParaRPr lang="en-IT" sz="3200" dirty="0"/>
          </a:p>
          <a:p>
            <a:pPr marL="457200" indent="-457200">
              <a:buAutoNum type="arabicParenR"/>
            </a:pPr>
            <a:endParaRPr lang="en-IT" sz="3200" dirty="0"/>
          </a:p>
          <a:p>
            <a:pPr marL="457200" indent="-457200">
              <a:buAutoNum type="arabicParenR"/>
            </a:pPr>
            <a:r>
              <a:rPr lang="en-GB" sz="3200" dirty="0"/>
              <a:t>T</a:t>
            </a:r>
            <a:r>
              <a:rPr lang="en-IT" sz="3200" dirty="0"/>
              <a:t>he continity of initial 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07E6-F19D-0E1C-B64A-184C0765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E472-29F3-A47D-FD47-4B56AE6863F1}"/>
              </a:ext>
            </a:extLst>
          </p:cNvPr>
          <p:cNvSpPr txBox="1"/>
          <p:nvPr/>
        </p:nvSpPr>
        <p:spPr>
          <a:xfrm>
            <a:off x="2245659" y="1788459"/>
            <a:ext cx="12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180</a:t>
            </a:r>
          </a:p>
        </p:txBody>
      </p:sp>
    </p:spTree>
    <p:extLst>
      <p:ext uri="{BB962C8B-B14F-4D97-AF65-F5344CB8AC3E}">
        <p14:creationId xmlns:p14="http://schemas.microsoft.com/office/powerpoint/2010/main" val="52897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DAF5-0025-5A8C-7460-7C28F2C4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GC’98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32F6-87B4-3CAB-A105-FBC2C295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800" dirty="0"/>
              <a:t>RETURN TO ROOTS</a:t>
            </a:r>
          </a:p>
          <a:p>
            <a:r>
              <a:rPr lang="en-IT" sz="2800" dirty="0"/>
              <a:t>TRANSFORMATION</a:t>
            </a:r>
          </a:p>
          <a:p>
            <a:r>
              <a:rPr lang="en-IT" sz="2800" dirty="0"/>
              <a:t>ROSMINIANS AT HOME</a:t>
            </a:r>
          </a:p>
          <a:p>
            <a:r>
              <a:rPr lang="en-IT" sz="2800" dirty="0"/>
              <a:t>ROSMINIANS TOGETHER IN THE CHURCH AND IN THE WORLD</a:t>
            </a:r>
          </a:p>
          <a:p>
            <a:r>
              <a:rPr lang="en-IT" sz="2800" dirty="0"/>
              <a:t>DISCERNMENT FOR A GOVERNMENT OF RENEWAL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CA39E-F390-8256-A543-A28396FCA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A3288-5547-2344-A3A1-4A221061E8BB}"/>
              </a:ext>
            </a:extLst>
          </p:cNvPr>
          <p:cNvSpPr txBox="1"/>
          <p:nvPr/>
        </p:nvSpPr>
        <p:spPr>
          <a:xfrm>
            <a:off x="1801093" y="1795597"/>
            <a:ext cx="16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182</a:t>
            </a:r>
          </a:p>
        </p:txBody>
      </p:sp>
    </p:spTree>
    <p:extLst>
      <p:ext uri="{BB962C8B-B14F-4D97-AF65-F5344CB8AC3E}">
        <p14:creationId xmlns:p14="http://schemas.microsoft.com/office/powerpoint/2010/main" val="111629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00BC3-863E-D2AA-579E-4DC050EE32C2}"/>
              </a:ext>
            </a:extLst>
          </p:cNvPr>
          <p:cNvSpPr txBox="1"/>
          <p:nvPr/>
        </p:nvSpPr>
        <p:spPr>
          <a:xfrm>
            <a:off x="657203" y="795131"/>
            <a:ext cx="1085867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/>
              <a:t>Jesus I love you, I want to follow you</a:t>
            </a:r>
          </a:p>
          <a:p>
            <a:r>
              <a:rPr lang="en-GB" sz="4000" dirty="0"/>
              <a:t>a</a:t>
            </a:r>
            <a:r>
              <a:rPr lang="en-IT" sz="4000" dirty="0"/>
              <a:t>nd I know that along all my life</a:t>
            </a:r>
          </a:p>
          <a:p>
            <a:r>
              <a:rPr lang="en-GB" sz="4000" dirty="0"/>
              <a:t>y</a:t>
            </a:r>
            <a:r>
              <a:rPr lang="en-IT" sz="4000" dirty="0"/>
              <a:t>ou are ready to lead me and accompany me:</a:t>
            </a:r>
          </a:p>
          <a:p>
            <a:r>
              <a:rPr lang="en-GB" sz="4000" dirty="0"/>
              <a:t>p</a:t>
            </a:r>
            <a:r>
              <a:rPr lang="en-IT" sz="4000" dirty="0"/>
              <a:t>lease teach me your ways </a:t>
            </a:r>
          </a:p>
          <a:p>
            <a:r>
              <a:rPr lang="en-IT" sz="4000" dirty="0"/>
              <a:t>and show me your </a:t>
            </a:r>
            <a:r>
              <a:rPr lang="en-GB" sz="4000" dirty="0"/>
              <a:t>w</a:t>
            </a:r>
            <a:r>
              <a:rPr lang="en-IT" sz="4000" dirty="0"/>
              <a:t>ill, year after year </a:t>
            </a:r>
          </a:p>
          <a:p>
            <a:r>
              <a:rPr lang="en-IT" sz="4000" dirty="0"/>
              <a:t>but also day by day and </a:t>
            </a:r>
            <a:r>
              <a:rPr lang="en-GB" sz="4000" dirty="0"/>
              <a:t>M</a:t>
            </a:r>
            <a:r>
              <a:rPr lang="en-IT" sz="4000" dirty="0"/>
              <a:t>inute by minute!</a:t>
            </a:r>
          </a:p>
          <a:p>
            <a:r>
              <a:rPr lang="en-IT" sz="4000" dirty="0"/>
              <a:t>Help me to live with you </a:t>
            </a:r>
          </a:p>
          <a:p>
            <a:r>
              <a:rPr lang="en-IT" sz="4000" dirty="0"/>
              <a:t>the sacrament of the </a:t>
            </a:r>
            <a:r>
              <a:rPr lang="en-GB" sz="4000" dirty="0"/>
              <a:t>p</a:t>
            </a:r>
            <a:r>
              <a:rPr lang="en-IT" sz="4000" dirty="0"/>
              <a:t>resent moment, </a:t>
            </a:r>
          </a:p>
          <a:p>
            <a:r>
              <a:rPr lang="en-IT" sz="4000" dirty="0"/>
              <a:t>… your eternal present. Amen</a:t>
            </a:r>
          </a:p>
        </p:txBody>
      </p:sp>
    </p:spTree>
    <p:extLst>
      <p:ext uri="{BB962C8B-B14F-4D97-AF65-F5344CB8AC3E}">
        <p14:creationId xmlns:p14="http://schemas.microsoft.com/office/powerpoint/2010/main" val="378583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D74E-0AE9-6636-E1E4-1D9FF2CE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62FB-1CA4-D87C-0F5E-5CBAF4333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/>
              <a:t>H</a:t>
            </a:r>
            <a:r>
              <a:rPr lang="en-IT" sz="3200" dirty="0"/>
              <a:t>umble and contrite persons</a:t>
            </a:r>
          </a:p>
          <a:p>
            <a:r>
              <a:rPr lang="en-GB" sz="3200" dirty="0"/>
              <a:t>A</a:t>
            </a:r>
            <a:r>
              <a:rPr lang="en-IT" sz="3200" dirty="0"/>
              <a:t> new sincerity</a:t>
            </a:r>
          </a:p>
          <a:p>
            <a:r>
              <a:rPr lang="en-GB" sz="3200" dirty="0"/>
              <a:t>T</a:t>
            </a:r>
            <a:r>
              <a:rPr lang="en-IT" sz="3200" dirty="0"/>
              <a:t>he principle aim of the Institute is to assist us reciprocally to live a vocation of love</a:t>
            </a:r>
          </a:p>
          <a:p>
            <a:r>
              <a:rPr lang="en-GB" sz="3200" dirty="0"/>
              <a:t>S</a:t>
            </a:r>
            <a:r>
              <a:rPr lang="en-IT" sz="3200" dirty="0"/>
              <a:t>piritual and psychological welfare of each one is of great importance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20A5D-CC32-7E97-7933-E0EADBF1A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25F8C-2784-C026-A10F-3378D7C54E85}"/>
              </a:ext>
            </a:extLst>
          </p:cNvPr>
          <p:cNvSpPr txBox="1"/>
          <p:nvPr/>
        </p:nvSpPr>
        <p:spPr>
          <a:xfrm>
            <a:off x="1801093" y="1795597"/>
            <a:ext cx="16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182</a:t>
            </a:r>
          </a:p>
        </p:txBody>
      </p:sp>
    </p:spTree>
    <p:extLst>
      <p:ext uri="{BB962C8B-B14F-4D97-AF65-F5344CB8AC3E}">
        <p14:creationId xmlns:p14="http://schemas.microsoft.com/office/powerpoint/2010/main" val="2610973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7390-6D7F-DD7F-A9A6-2867803D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IT" b="1" dirty="0"/>
              <a:t>HE THREE LOVES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F5D7-97A9-1CD2-611B-A1CA0CD0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400" dirty="0"/>
              <a:t>LOVE FOR HIS OWN VOCATION TO THE INSTITUTE: identity</a:t>
            </a:r>
          </a:p>
          <a:p>
            <a:r>
              <a:rPr lang="en-IT" sz="2400" dirty="0"/>
              <a:t>LOVE FOR THE PERSONS WHO COMPOSE THE INSTITUTE: communion</a:t>
            </a:r>
          </a:p>
          <a:p>
            <a:r>
              <a:rPr lang="en-IT" sz="2400" dirty="0"/>
              <a:t>LOVE FOR THE OCCUPATIONS THEY FULFIL IN THE INSTITUTE: 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DB7CA-026D-89E2-E0B0-9B2CBD66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</a:t>
            </a:r>
            <a:r>
              <a:rPr lang="en-IT" dirty="0"/>
              <a:t>etter of the Founder in E 12, p. 47.</a:t>
            </a:r>
          </a:p>
          <a:p>
            <a:r>
              <a:rPr lang="en-IT" dirty="0"/>
              <a:t>Those three loves reflect the true sense of identity, the sense of communion and the sense of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C696-46F5-E192-8B56-85285F556A93}"/>
              </a:ext>
            </a:extLst>
          </p:cNvPr>
          <p:cNvSpPr txBox="1"/>
          <p:nvPr/>
        </p:nvSpPr>
        <p:spPr>
          <a:xfrm>
            <a:off x="2015774" y="179559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190</a:t>
            </a:r>
          </a:p>
        </p:txBody>
      </p:sp>
    </p:spTree>
    <p:extLst>
      <p:ext uri="{BB962C8B-B14F-4D97-AF65-F5344CB8AC3E}">
        <p14:creationId xmlns:p14="http://schemas.microsoft.com/office/powerpoint/2010/main" val="352589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2F75-2ED3-34C5-2289-CBE5073B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4400" b="1" dirty="0"/>
              <a:t>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C31B-C9E4-0799-D74F-FBC4315D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681" y="0"/>
            <a:ext cx="7640320" cy="6664960"/>
          </a:xfrm>
        </p:spPr>
        <p:txBody>
          <a:bodyPr>
            <a:normAutofit/>
          </a:bodyPr>
          <a:lstStyle/>
          <a:p>
            <a:r>
              <a:rPr lang="en-IT" sz="2800" dirty="0"/>
              <a:t>THE AMEN (DT 7:9; AP 1:15; 19:11)</a:t>
            </a:r>
          </a:p>
          <a:p>
            <a:r>
              <a:rPr lang="en-IT" sz="2800" dirty="0"/>
              <a:t>THE ROCK (DT 32:4)</a:t>
            </a:r>
          </a:p>
          <a:p>
            <a:r>
              <a:rPr lang="en-IT" sz="2800" dirty="0"/>
              <a:t>FOUR FIDELITIES:</a:t>
            </a:r>
          </a:p>
          <a:p>
            <a:pPr lvl="1"/>
            <a:r>
              <a:rPr lang="en-IT" sz="2600" dirty="0"/>
              <a:t>FIDELITY TO MANKIND AND TO OUR TIME</a:t>
            </a:r>
          </a:p>
          <a:p>
            <a:pPr lvl="1"/>
            <a:r>
              <a:rPr lang="en-IT" sz="2600" dirty="0"/>
              <a:t>FIDELITY TO CHRIST AND TO THE GOSPEL</a:t>
            </a:r>
          </a:p>
          <a:p>
            <a:pPr lvl="1"/>
            <a:r>
              <a:rPr lang="en-IT" sz="2600" dirty="0"/>
              <a:t>FIDELITY TO THE CHURCH AND TO HIS MISSION IN THE WORLD</a:t>
            </a:r>
          </a:p>
          <a:p>
            <a:pPr lvl="1"/>
            <a:r>
              <a:rPr lang="en-IT" sz="2600" dirty="0"/>
              <a:t>FIDELITY TO THE RELIGIOUS LIFE AND TO THE CHARISM OF ONE’S INSTITUTE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3978-9C89-E8F4-35BA-CF9900174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T" dirty="0"/>
              <a:t>BIBLICAL CRITERION THAT ILLUSTRATES ONGOING 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C00C-FA42-0B46-3632-C1CF09C4CBD8}"/>
              </a:ext>
            </a:extLst>
          </p:cNvPr>
          <p:cNvSpPr txBox="1"/>
          <p:nvPr/>
        </p:nvSpPr>
        <p:spPr>
          <a:xfrm>
            <a:off x="2050473" y="1795597"/>
            <a:ext cx="13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194</a:t>
            </a:r>
          </a:p>
        </p:txBody>
      </p:sp>
    </p:spTree>
    <p:extLst>
      <p:ext uri="{BB962C8B-B14F-4D97-AF65-F5344CB8AC3E}">
        <p14:creationId xmlns:p14="http://schemas.microsoft.com/office/powerpoint/2010/main" val="3187321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299A-72C9-85F4-5BDC-399433B3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4400" b="1" dirty="0"/>
              <a:t>MUNUS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2AF2-2088-3009-4DA3-838F379ED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3600" dirty="0"/>
              <a:t>MISTERIUM, COMMUNION AND MISSIO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B06CB-4E7C-8651-BC94-C0EDB5DBE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T" sz="2400" dirty="0"/>
              <a:t>GIFT AND RESPONSABILITY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BF940-6F7F-D3E4-4758-7248F912944C}"/>
              </a:ext>
            </a:extLst>
          </p:cNvPr>
          <p:cNvSpPr txBox="1"/>
          <p:nvPr/>
        </p:nvSpPr>
        <p:spPr>
          <a:xfrm>
            <a:off x="1758447" y="1795597"/>
            <a:ext cx="17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RF n. 195</a:t>
            </a:r>
          </a:p>
        </p:txBody>
      </p:sp>
    </p:spTree>
    <p:extLst>
      <p:ext uri="{BB962C8B-B14F-4D97-AF65-F5344CB8AC3E}">
        <p14:creationId xmlns:p14="http://schemas.microsoft.com/office/powerpoint/2010/main" val="188621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24C0-D421-1652-C357-4417E2A5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31" y="0"/>
            <a:ext cx="51499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BD540-C3A7-4335-B0D4-07A5B24E601B}"/>
              </a:ext>
            </a:extLst>
          </p:cNvPr>
          <p:cNvSpPr txBox="1"/>
          <p:nvPr/>
        </p:nvSpPr>
        <p:spPr>
          <a:xfrm>
            <a:off x="9641541" y="1452282"/>
            <a:ext cx="2003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IT" dirty="0"/>
              <a:t>hanks!</a:t>
            </a:r>
          </a:p>
          <a:p>
            <a:endParaRPr lang="en-IT" dirty="0"/>
          </a:p>
          <a:p>
            <a:r>
              <a:rPr lang="en-IT" dirty="0"/>
              <a:t>Enjoy the christian life!</a:t>
            </a:r>
          </a:p>
          <a:p>
            <a:endParaRPr lang="en-IT" dirty="0"/>
          </a:p>
          <a:p>
            <a:r>
              <a:rPr lang="en-IT" dirty="0"/>
              <a:t>Witness the Gospel!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11745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34A9-9C8B-3D36-DDF9-2CC529CB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IT" dirty="0"/>
              <a:t>hat is for </a:t>
            </a:r>
            <a:br>
              <a:rPr lang="en-IT" dirty="0"/>
            </a:br>
            <a:r>
              <a:rPr lang="en-IT" dirty="0"/>
              <a:t>the RF?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952E-5A41-E08C-52EF-587EE8F4A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kern="1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</a:t>
            </a:r>
            <a:r>
              <a:rPr lang="en-US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in practice the charism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(Const – RL) [</a:t>
            </a:r>
            <a:r>
              <a:rPr lang="en-US" sz="3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D50, GC 98 and 08</a:t>
            </a:r>
            <a:r>
              <a:rPr lang="en-US" sz="32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listening to the Church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3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 98; CIC 650,1; 659,2; VC 68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66226-B4AB-B076-A254-C34A0B459100}"/>
              </a:ext>
            </a:extLst>
          </p:cNvPr>
          <p:cNvSpPr txBox="1"/>
          <p:nvPr/>
        </p:nvSpPr>
        <p:spPr>
          <a:xfrm>
            <a:off x="1817683" y="1610139"/>
            <a:ext cx="16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  <a:r>
              <a:rPr lang="en-IT" sz="3200" dirty="0"/>
              <a:t>F n. 2</a:t>
            </a:r>
          </a:p>
        </p:txBody>
      </p:sp>
    </p:spTree>
    <p:extLst>
      <p:ext uri="{BB962C8B-B14F-4D97-AF65-F5344CB8AC3E}">
        <p14:creationId xmlns:p14="http://schemas.microsoft.com/office/powerpoint/2010/main" val="31493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57BCA-746E-0C87-48A3-D0818A893C62}"/>
              </a:ext>
            </a:extLst>
          </p:cNvPr>
          <p:cNvSpPr txBox="1"/>
          <p:nvPr/>
        </p:nvSpPr>
        <p:spPr>
          <a:xfrm>
            <a:off x="1808920" y="1516222"/>
            <a:ext cx="9004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now 10/15/25/30 years in the Institute: is the charism incarnated in my life? </a:t>
            </a:r>
          </a:p>
          <a:p>
            <a:endParaRPr lang="en-US" sz="32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I living the charism of Charity? </a:t>
            </a:r>
          </a:p>
          <a:p>
            <a:endParaRPr lang="en-US" sz="32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I an obedient son of the Church? (S. Teresia of Avila)</a:t>
            </a:r>
            <a:endParaRPr lang="en-IT" sz="3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2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5AE5364-A706-5C24-96E6-400ACD63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I’m the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Institute of Charity</a:t>
            </a:r>
          </a:p>
        </p:txBody>
      </p:sp>
      <p:pic>
        <p:nvPicPr>
          <p:cNvPr id="5" name="Picture Placeholder 4" descr="A stained glass window with a pelican and birds&#10;&#10;Description automatically generated">
            <a:extLst>
              <a:ext uri="{FF2B5EF4-FFF2-40B4-BE49-F238E27FC236}">
                <a16:creationId xmlns:a16="http://schemas.microsoft.com/office/drawing/2014/main" id="{8E869CAF-C385-D153-BC17-3F9DD9DC43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99" b="3474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6577E-95A6-933C-81B9-5BFB78E1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6706" y="4767660"/>
            <a:ext cx="517361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How I live the Charism of Charity in my daily life?</a:t>
            </a:r>
          </a:p>
        </p:txBody>
      </p:sp>
    </p:spTree>
    <p:extLst>
      <p:ext uri="{BB962C8B-B14F-4D97-AF65-F5344CB8AC3E}">
        <p14:creationId xmlns:p14="http://schemas.microsoft.com/office/powerpoint/2010/main" val="218332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177C-5FE1-9514-0678-E60ABB79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IT" dirty="0"/>
              <a:t>here RF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F7A90-1F7A-AEC0-32C5-34416692C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springs from l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ived experience of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rosminians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back with the question: how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incarnate today the charism? 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conversion, purification and sanctification is not in the past, it’s my present and my future…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 of the member towards the Constitutions, laws,  [C 706] etc. AND action of the Institute towards the brother to prepare him for the work of charity [C 707].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 </a:t>
            </a:r>
            <a:r>
              <a:rPr lang="en-US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is the first work of charity assumed by the Institute; formation is totally part of the elective state </a:t>
            </a:r>
            <a:r>
              <a:rPr lang="en-US" sz="3200" kern="1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50353-6850-A625-7ECF-0D7A26BF8ECE}"/>
              </a:ext>
            </a:extLst>
          </p:cNvPr>
          <p:cNvSpPr txBox="1"/>
          <p:nvPr/>
        </p:nvSpPr>
        <p:spPr>
          <a:xfrm>
            <a:off x="1817683" y="1610139"/>
            <a:ext cx="16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  <a:r>
              <a:rPr lang="en-IT" sz="3200" dirty="0"/>
              <a:t>F n. 3</a:t>
            </a:r>
          </a:p>
        </p:txBody>
      </p:sp>
    </p:spTree>
    <p:extLst>
      <p:ext uri="{BB962C8B-B14F-4D97-AF65-F5344CB8AC3E}">
        <p14:creationId xmlns:p14="http://schemas.microsoft.com/office/powerpoint/2010/main" val="64184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DBA6-3EDB-3200-51F5-39CC17AA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IT" dirty="0"/>
              <a:t>ho is for the RF?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19A2-A316-23E8-FA62-CA80834E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/>
            <a:r>
              <a:rPr lang="en-US" sz="3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 is for all the Institute : the concept of continuous formation</a:t>
            </a:r>
          </a:p>
          <a:p>
            <a:pPr indent="0"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PI, 1: </a:t>
            </a: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renewal of the religious institutes depends principally on the formation of its members</a:t>
            </a: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buNone/>
            </a:pPr>
            <a:endParaRPr lang="en-IT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the formators…WHO ARE THEY?</a:t>
            </a:r>
          </a:p>
          <a:p>
            <a:pPr marL="457200"/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T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formees and their formator…as a group, a community IN formation</a:t>
            </a:r>
            <a:endParaRPr lang="en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3B9A5-0AE8-5A99-35D4-658A7B8E7888}"/>
              </a:ext>
            </a:extLst>
          </p:cNvPr>
          <p:cNvSpPr txBox="1"/>
          <p:nvPr/>
        </p:nvSpPr>
        <p:spPr>
          <a:xfrm>
            <a:off x="1817683" y="1610139"/>
            <a:ext cx="16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  <a:r>
              <a:rPr lang="en-IT" sz="3200" dirty="0"/>
              <a:t>F n. 4</a:t>
            </a:r>
          </a:p>
        </p:txBody>
      </p:sp>
    </p:spTree>
    <p:extLst>
      <p:ext uri="{BB962C8B-B14F-4D97-AF65-F5344CB8AC3E}">
        <p14:creationId xmlns:p14="http://schemas.microsoft.com/office/powerpoint/2010/main" val="20944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6580-03A7-08AF-1A9E-386B4985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IT" dirty="0"/>
              <a:t>hy a RF?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8570-BE31-40C4-F6B1-442D360C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images, in relationship with the images of the Church itself: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LG 6-7; CCC 751-757: sheepfold, cultivated field, building of God, family, temple, “Jerusalem from above”; “our mother”.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great image of the body of Christ as in Jhon 15:</a:t>
            </a:r>
          </a:p>
          <a:p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communion, perfection, see C 182-183, as a typical image of AR</a:t>
            </a:r>
            <a:endParaRPr lang="en-I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415A7-CF1F-C1F1-19A8-6DDB811152F6}"/>
              </a:ext>
            </a:extLst>
          </p:cNvPr>
          <p:cNvSpPr txBox="1"/>
          <p:nvPr/>
        </p:nvSpPr>
        <p:spPr>
          <a:xfrm>
            <a:off x="1651674" y="1605280"/>
            <a:ext cx="2270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R</a:t>
            </a:r>
            <a:r>
              <a:rPr lang="en-IT" sz="3200" dirty="0"/>
              <a:t>F n. 7-15</a:t>
            </a:r>
          </a:p>
        </p:txBody>
      </p:sp>
    </p:spTree>
    <p:extLst>
      <p:ext uri="{BB962C8B-B14F-4D97-AF65-F5344CB8AC3E}">
        <p14:creationId xmlns:p14="http://schemas.microsoft.com/office/powerpoint/2010/main" val="12056078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662</TotalTime>
  <Words>1464</Words>
  <Application>Microsoft Macintosh PowerPoint</Application>
  <PresentationFormat>Widescreen</PresentationFormat>
  <Paragraphs>191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Rockwell</vt:lpstr>
      <vt:lpstr>Wingdings</vt:lpstr>
      <vt:lpstr>Atlas</vt:lpstr>
      <vt:lpstr>ONGOING FORMATION:  RATIO FORMATIONIS</vt:lpstr>
      <vt:lpstr>What is RF?  Plan of Formation  It’s good to have a plan and a purpose in life!</vt:lpstr>
      <vt:lpstr>PowerPoint Presentation</vt:lpstr>
      <vt:lpstr>What is for  the RF?</vt:lpstr>
      <vt:lpstr>PowerPoint Presentation</vt:lpstr>
      <vt:lpstr>I’m the  Institute of Charity</vt:lpstr>
      <vt:lpstr>Where RF come from?</vt:lpstr>
      <vt:lpstr>Who is for the RF?</vt:lpstr>
      <vt:lpstr>Why a RF?</vt:lpstr>
      <vt:lpstr>JOURNEY</vt:lpstr>
      <vt:lpstr>FIELD</vt:lpstr>
      <vt:lpstr>THE HOUSE FOUNDATION I IS ESSENTIAL: 1COR 3:10-11</vt:lpstr>
      <vt:lpstr>THE BODY</vt:lpstr>
      <vt:lpstr>PERSON’S POTENTIALS</vt:lpstr>
      <vt:lpstr>THE SEED</vt:lpstr>
      <vt:lpstr>FIRE</vt:lpstr>
      <vt:lpstr>THE BREAD WE SHARE THE LIFE!</vt:lpstr>
      <vt:lpstr>HOW TO EXPRESS OUR FORMATIVE PROCESS ALONG THE LIFE?</vt:lpstr>
      <vt:lpstr>Apostolic community: FRACTIO PANIS</vt:lpstr>
      <vt:lpstr>They recognise him at the breaking of the bread</vt:lpstr>
      <vt:lpstr>CRITERIA IN FORMATION</vt:lpstr>
      <vt:lpstr>The aim of all education is the formation of the human heart  (Christian Education, 290)</vt:lpstr>
      <vt:lpstr>PowerPoint Presentation</vt:lpstr>
      <vt:lpstr>THE STAGES OF LIFE</vt:lpstr>
      <vt:lpstr>ONGOING FORMATION</vt:lpstr>
      <vt:lpstr>Continuos Formation</vt:lpstr>
      <vt:lpstr>COVENANT</vt:lpstr>
      <vt:lpstr>ON-GOING</vt:lpstr>
      <vt:lpstr>GC’98</vt:lpstr>
      <vt:lpstr>ESSENTIALS</vt:lpstr>
      <vt:lpstr>THE THREE LOVES</vt:lpstr>
      <vt:lpstr>FIDELITY</vt:lpstr>
      <vt:lpstr>MUNUS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ONGOING FORMATION:  RATIO FORMATIONIS</dc:title>
  <dc:creator>Marco Tanghetti</dc:creator>
  <cp:lastModifiedBy>Marco Tanghetti</cp:lastModifiedBy>
  <cp:revision>9</cp:revision>
  <dcterms:created xsi:type="dcterms:W3CDTF">2023-11-07T10:27:55Z</dcterms:created>
  <dcterms:modified xsi:type="dcterms:W3CDTF">2023-11-08T09:58:21Z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2023-11-07T12:45:37Z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e8722922-c277-4b42-8a18-7f020c3e50bc</vt:lpwstr>
  </property>
  <property fmtid="{D5CDD505-2E9C-101B-9397-08002B2CF9AE}" pid="7" name="MSIP_Label_defa4170-0d19-0005-0004-bc88714345d2_ActionId">
    <vt:lpwstr>30401409-910f-41ff-973b-827182a2f1e1</vt:lpwstr>
  </property>
  <property fmtid="{D5CDD505-2E9C-101B-9397-08002B2CF9AE}" pid="8" name="MSIP_Label_defa4170-0d19-0005-0004-bc88714345d2_ContentBits">
    <vt:lpwstr>0</vt:lpwstr>
  </property>
</Properties>
</file>